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</p:sldMasterIdLst>
  <p:notesMasterIdLst>
    <p:notesMasterId r:id="rId25"/>
  </p:notesMasterIdLst>
  <p:handoutMasterIdLst>
    <p:handoutMasterId r:id="rId26"/>
  </p:handoutMasterIdLst>
  <p:sldIdLst>
    <p:sldId id="2147473426" r:id="rId5"/>
    <p:sldId id="2147473432" r:id="rId6"/>
    <p:sldId id="2147473453" r:id="rId7"/>
    <p:sldId id="2147473438" r:id="rId8"/>
    <p:sldId id="2147473443" r:id="rId9"/>
    <p:sldId id="2147473444" r:id="rId10"/>
    <p:sldId id="2147473445" r:id="rId11"/>
    <p:sldId id="2147473446" r:id="rId12"/>
    <p:sldId id="2147473447" r:id="rId13"/>
    <p:sldId id="2147473448" r:id="rId14"/>
    <p:sldId id="2147473449" r:id="rId15"/>
    <p:sldId id="2147473451" r:id="rId16"/>
    <p:sldId id="2147470177" r:id="rId17"/>
    <p:sldId id="2147473439" r:id="rId18"/>
    <p:sldId id="2147473440" r:id="rId19"/>
    <p:sldId id="2147473441" r:id="rId20"/>
    <p:sldId id="2147473442" r:id="rId21"/>
    <p:sldId id="2147473450" r:id="rId22"/>
    <p:sldId id="2147473452" r:id="rId23"/>
    <p:sldId id="214747341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M Template" id="{CD313FC1-CC73-4746-8AAF-9659F948BFFF}">
          <p14:sldIdLst>
            <p14:sldId id="2147473426"/>
            <p14:sldId id="2147473432"/>
            <p14:sldId id="2147473453"/>
            <p14:sldId id="2147473438"/>
            <p14:sldId id="2147473443"/>
            <p14:sldId id="2147473444"/>
            <p14:sldId id="2147473445"/>
            <p14:sldId id="2147473446"/>
            <p14:sldId id="2147473447"/>
            <p14:sldId id="2147473448"/>
            <p14:sldId id="2147473449"/>
            <p14:sldId id="2147473451"/>
            <p14:sldId id="2147470177"/>
            <p14:sldId id="2147473439"/>
            <p14:sldId id="2147473440"/>
            <p14:sldId id="2147473441"/>
            <p14:sldId id="2147473442"/>
            <p14:sldId id="2147473450"/>
            <p14:sldId id="2147473452"/>
            <p14:sldId id="2147473418"/>
          </p14:sldIdLst>
        </p14:section>
        <p14:section name="Corp Slides" id="{A7E893B7-191E-3F44-997C-156D2D0713D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185" userDrawn="1">
          <p15:clr>
            <a:srgbClr val="A4A3A4"/>
          </p15:clr>
        </p15:guide>
        <p15:guide id="2" orient="horz" pos="3657" userDrawn="1">
          <p15:clr>
            <a:srgbClr val="A4A3A4"/>
          </p15:clr>
        </p15:guide>
        <p15:guide id="3" pos="59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900"/>
    <a:srgbClr val="75787B"/>
    <a:srgbClr val="7F7F7F"/>
    <a:srgbClr val="28AE73"/>
    <a:srgbClr val="898989"/>
    <a:srgbClr val="B3B3B3"/>
    <a:srgbClr val="2CCCD2"/>
    <a:srgbClr val="3F3F3F"/>
    <a:srgbClr val="F0F0F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0D46F2-8CEE-454A-A058-A0206C16CC26}" v="16" dt="2025-11-10T20:28:41.7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37"/>
  </p:normalViewPr>
  <p:slideViewPr>
    <p:cSldViewPr snapToGrid="0">
      <p:cViewPr varScale="1">
        <p:scale>
          <a:sx n="129" d="100"/>
          <a:sy n="129" d="100"/>
        </p:scale>
        <p:origin x="288" y="200"/>
      </p:cViewPr>
      <p:guideLst>
        <p:guide orient="horz" pos="1185"/>
        <p:guide orient="horz" pos="3657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B0ACE9E-B839-4C21-849A-7A79B006338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9BADE9-296C-2754-270A-05DE1C9547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AD57A-CD50-BE4F-8532-B0684473E808}" type="datetimeFigureOut">
              <a:rPr lang="en-US" smtClean="0"/>
              <a:t>11/14/25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1F4BF-4575-86E6-16B1-FC3B0181BB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AF1BE9-D1CB-9770-90DC-0953039AE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B95B1B-ED72-A147-B904-BDADEEFA1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0075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5.jpeg>
</file>

<file path=ppt/media/image16.png>
</file>

<file path=ppt/media/image17.svg>
</file>

<file path=ppt/media/image18.jpeg>
</file>

<file path=ppt/media/image19.png>
</file>

<file path=ppt/media/image2.svg>
</file>

<file path=ppt/media/image20.svg>
</file>

<file path=ppt/media/image21.svg>
</file>

<file path=ppt/media/image22.png>
</file>

<file path=ppt/media/image23.sv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jpeg>
</file>

<file path=ppt/media/image4.png>
</file>

<file path=ppt/media/image5.svg>
</file>

<file path=ppt/media/image6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12B67-A16C-4DC1-A008-C3D499B0FCFF}" type="datetimeFigureOut">
              <a:rPr lang="en-US" smtClean="0"/>
              <a:t>11/14/25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15F04-FA96-4F4F-8589-00A5965DC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16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15F04-FA96-4F4F-8589-00A5965DC7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8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94691-C0D5-C9C1-0AE7-0DEECA90E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EC9BD9-55B3-5F75-647F-F945171585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689436-2A05-A3FE-2971-589195B8A4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E6A24-1476-32EA-7EE1-469838A56E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15F04-FA96-4F4F-8589-00A5965DC7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646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16.png"/><Relationship Id="rId7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5" Type="http://schemas.openxmlformats.org/officeDocument/2006/relationships/image" Target="../media/image14.emf"/><Relationship Id="rId4" Type="http://schemas.openxmlformats.org/officeDocument/2006/relationships/image" Target="../media/image17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7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7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21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11" Type="http://schemas.openxmlformats.org/officeDocument/2006/relationships/image" Target="../media/image1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Relationship Id="rId14" Type="http://schemas.openxmlformats.org/officeDocument/2006/relationships/image" Target="../media/image23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em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45" name="Colour blend">
            <a:extLst>
              <a:ext uri="{FF2B5EF4-FFF2-40B4-BE49-F238E27FC236}">
                <a16:creationId xmlns:a16="http://schemas.microsoft.com/office/drawing/2014/main" id="{15D01C93-E1B6-6B92-0FB3-830623EA1DC6}"/>
              </a:ext>
            </a:extLst>
          </p:cNvPr>
          <p:cNvGrpSpPr/>
          <p:nvPr userDrawn="1"/>
        </p:nvGrpSpPr>
        <p:grpSpPr>
          <a:xfrm>
            <a:off x="2070815" y="-328557"/>
            <a:ext cx="10502185" cy="7261847"/>
            <a:chOff x="2070815" y="-277318"/>
            <a:chExt cx="10502185" cy="7261847"/>
          </a:xfrm>
        </p:grpSpPr>
        <p:pic>
          <p:nvPicPr>
            <p:cNvPr id="44" name="Picture 43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3455D2F2-EFED-0186-2A26-2124CF447A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40000"/>
            </a:blip>
            <a:srcRect t="26839" r="28198" b="23123"/>
            <a:stretch/>
          </p:blipFill>
          <p:spPr>
            <a:xfrm>
              <a:off x="2070815" y="-68184"/>
              <a:ext cx="10158203" cy="7052713"/>
            </a:xfrm>
            <a:prstGeom prst="rect">
              <a:avLst/>
            </a:prstGeom>
          </p:spPr>
        </p:pic>
        <p:pic>
          <p:nvPicPr>
            <p:cNvPr id="43" name="Picture 42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99B284A5-9D8B-789F-83FE-D3A67C8295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92000"/>
            </a:blip>
            <a:stretch>
              <a:fillRect/>
            </a:stretch>
          </p:blipFill>
          <p:spPr>
            <a:xfrm>
              <a:off x="5599534" y="-277318"/>
              <a:ext cx="6973466" cy="6947318"/>
            </a:xfrm>
            <a:prstGeom prst="rect">
              <a:avLst/>
            </a:prstGeom>
          </p:spPr>
        </p:pic>
        <p:pic>
          <p:nvPicPr>
            <p:cNvPr id="42" name="Picture 41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4C8EE8A0-B51E-3E54-4EF7-AF1A3AEF0C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297836" y="1452537"/>
              <a:ext cx="3368294" cy="3355664"/>
            </a:xfrm>
            <a:prstGeom prst="rect">
              <a:avLst/>
            </a:prstGeom>
          </p:spPr>
        </p:pic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3975860" y="-1669932"/>
            <a:ext cx="9884728" cy="9893956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header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Headline</a:t>
            </a:r>
            <a:br>
              <a:rPr lang="en-US"/>
            </a:br>
            <a:endParaRPr lang="en-US"/>
          </a:p>
        </p:txBody>
      </p:sp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6"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3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C6B25238-F772-1B53-5598-503BE75012F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2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accent3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lping you...">
            <a:extLst>
              <a:ext uri="{FF2B5EF4-FFF2-40B4-BE49-F238E27FC236}">
                <a16:creationId xmlns:a16="http://schemas.microsoft.com/office/drawing/2014/main" id="{D1AAC2B3-A4DC-ECE4-55A5-A5DE819A8BE1}"/>
              </a:ext>
            </a:extLst>
          </p:cNvPr>
          <p:cNvSpPr txBox="1"/>
          <p:nvPr userDrawn="1"/>
        </p:nvSpPr>
        <p:spPr>
          <a:xfrm>
            <a:off x="5806095" y="2614516"/>
            <a:ext cx="6100350" cy="954107"/>
          </a:xfrm>
          <a:prstGeom prst="rect">
            <a:avLst/>
          </a:prstGeom>
          <a:noFill/>
          <a:effectLst>
            <a:outerShdw blurRad="190500" dist="38100" dir="5400000" algn="t" rotWithShape="0">
              <a:prstClr val="black">
                <a:alpha val="5977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0" i="0" kern="0" spc="-20" baseline="0">
                <a:solidFill>
                  <a:schemeClr val="bg1"/>
                </a:solidFill>
                <a:effectLst>
                  <a:outerShdw blurRad="127000" dir="5400000" algn="t" rotWithShape="0">
                    <a:prstClr val="black">
                      <a:alpha val="40000"/>
                    </a:prstClr>
                  </a:outerShdw>
                </a:effectLst>
                <a:latin typeface="Inter Light" panose="02000403000000020004" pitchFamily="2" charset="0"/>
                <a:ea typeface="Inter Light" panose="02000403000000020004" pitchFamily="2" charset="0"/>
                <a:cs typeface="Inter Light" panose="02000403000000020004" pitchFamily="2" charset="0"/>
              </a:rPr>
              <a:t>Helping you create a </a:t>
            </a:r>
            <a:br>
              <a:rPr lang="en-US" sz="2800" b="0" i="0" kern="0" spc="-20" baseline="0">
                <a:solidFill>
                  <a:schemeClr val="bg1"/>
                </a:solidFill>
                <a:effectLst>
                  <a:outerShdw blurRad="127000" dir="5400000" algn="t" rotWithShape="0">
                    <a:prstClr val="black">
                      <a:alpha val="40000"/>
                    </a:prstClr>
                  </a:outerShdw>
                </a:effectLst>
                <a:latin typeface="Inter Light" panose="02000403000000020004" pitchFamily="2" charset="0"/>
                <a:ea typeface="Inter Light" panose="02000403000000020004" pitchFamily="2" charset="0"/>
                <a:cs typeface="Inter Light" panose="02000403000000020004" pitchFamily="2" charset="0"/>
              </a:rPr>
            </a:br>
            <a:r>
              <a:rPr lang="en-US" sz="2800" b="0" i="0" kern="0" spc="-20" baseline="0">
                <a:solidFill>
                  <a:schemeClr val="bg1"/>
                </a:solidFill>
                <a:effectLst>
                  <a:outerShdw blurRad="127000" dir="5400000" algn="t" rotWithShape="0">
                    <a:prstClr val="black">
                      <a:alpha val="40000"/>
                    </a:prstClr>
                  </a:outerShdw>
                </a:effectLst>
                <a:latin typeface="Inter Light" panose="02000403000000020004" pitchFamily="2" charset="0"/>
                <a:ea typeface="Inter Light" panose="02000403000000020004" pitchFamily="2" charset="0"/>
                <a:cs typeface="Inter Light" panose="02000403000000020004" pitchFamily="2" charset="0"/>
              </a:rPr>
              <a:t>digitally secure future.</a:t>
            </a:r>
          </a:p>
        </p:txBody>
      </p:sp>
      <p:sp>
        <p:nvSpPr>
          <p:cNvPr id="27" name="TL LRG Round Single Corner of Rectangle 26">
            <a:extLst>
              <a:ext uri="{FF2B5EF4-FFF2-40B4-BE49-F238E27FC236}">
                <a16:creationId xmlns:a16="http://schemas.microsoft.com/office/drawing/2014/main" id="{4C05AED7-6718-DD39-D9A9-52C18F62775D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10000">
                <a:schemeClr val="accent6">
                  <a:alpha val="50000"/>
                </a:schemeClr>
              </a:gs>
              <a:gs pos="50000">
                <a:schemeClr val="accent3">
                  <a:alpha val="50000"/>
                </a:schemeClr>
              </a:gs>
              <a:gs pos="90000">
                <a:schemeClr val="accent2">
                  <a:alpha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L SML Round Single Corner of Rectangle 25">
            <a:extLst>
              <a:ext uri="{FF2B5EF4-FFF2-40B4-BE49-F238E27FC236}">
                <a16:creationId xmlns:a16="http://schemas.microsoft.com/office/drawing/2014/main" id="{988FB5D5-9449-FEB3-69BB-2A2A86C6EA87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6"/>
              </a:gs>
              <a:gs pos="40000">
                <a:schemeClr val="accent3"/>
              </a:gs>
              <a:gs pos="80000">
                <a:schemeClr val="accent2">
                  <a:alpha val="69898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52E9640-5D66-2FDD-BA26-4D218248A7A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4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28" grpId="0"/>
      <p:bldP spid="27" grpId="0" animBg="1"/>
      <p:bldP spid="26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 Single Corner of Rectangle 1">
            <a:extLst>
              <a:ext uri="{FF2B5EF4-FFF2-40B4-BE49-F238E27FC236}">
                <a16:creationId xmlns:a16="http://schemas.microsoft.com/office/drawing/2014/main" id="{81ED019C-63FC-A5C4-2A10-C179C00F78A1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5F31E8B-B33C-395D-B647-FA88A71F11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0D88F09-368E-7B2B-3AE7-7D066BDCEB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7946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Page - No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 Single Corner of Rectangle 1">
            <a:extLst>
              <a:ext uri="{FF2B5EF4-FFF2-40B4-BE49-F238E27FC236}">
                <a16:creationId xmlns:a16="http://schemas.microsoft.com/office/drawing/2014/main" id="{81ED019C-63FC-A5C4-2A10-C179C00F78A1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5F31E8B-B33C-395D-B647-FA88A71F11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231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Feature Ins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670A54-D46F-1D4C-A745-1D75F1A390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9188" t="-1" r="37267" b="604"/>
          <a:stretch/>
        </p:blipFill>
        <p:spPr>
          <a:xfrm>
            <a:off x="2945477" y="0"/>
            <a:ext cx="9247230" cy="562451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A84A2FF-B5D0-A739-9330-8D431D400C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2" name="Round Single Corner of Rectangle 1">
            <a:extLst>
              <a:ext uri="{FF2B5EF4-FFF2-40B4-BE49-F238E27FC236}">
                <a16:creationId xmlns:a16="http://schemas.microsoft.com/office/drawing/2014/main" id="{81ED019C-63FC-A5C4-2A10-C179C00F78A1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5F31E8B-B33C-395D-B647-FA88A71F11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4520693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0D88F09-368E-7B2B-3AE7-7D066BDCEB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4309794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215085-A373-7AA7-1F84-71C44771F26C}"/>
              </a:ext>
            </a:extLst>
          </p:cNvPr>
          <p:cNvSpPr/>
          <p:nvPr userDrawn="1"/>
        </p:nvSpPr>
        <p:spPr>
          <a:xfrm>
            <a:off x="8105718" y="2894"/>
            <a:ext cx="1041956" cy="804704"/>
          </a:xfrm>
          <a:prstGeom prst="rect">
            <a:avLst/>
          </a:prstGeom>
          <a:solidFill>
            <a:schemeClr val="tx1">
              <a:alpha val="198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50BC6-6122-FD6B-EF24-1C0CE6F579D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 flipV="1">
            <a:off x="8610094" y="602177"/>
            <a:ext cx="1274425" cy="205421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F98D445-646B-46D9-C4FC-9C82225FE570}"/>
              </a:ext>
            </a:extLst>
          </p:cNvPr>
          <p:cNvSpPr/>
          <p:nvPr userDrawn="1"/>
        </p:nvSpPr>
        <p:spPr>
          <a:xfrm>
            <a:off x="7073241" y="345794"/>
            <a:ext cx="580173" cy="1895757"/>
          </a:xfrm>
          <a:prstGeom prst="rect">
            <a:avLst/>
          </a:prstGeom>
          <a:solidFill>
            <a:schemeClr val="accent4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FBF469-8C30-E3D6-4CF2-9E6E7F0AF00E}"/>
              </a:ext>
            </a:extLst>
          </p:cNvPr>
          <p:cNvSpPr/>
          <p:nvPr userDrawn="1"/>
        </p:nvSpPr>
        <p:spPr>
          <a:xfrm>
            <a:off x="7073241" y="1655465"/>
            <a:ext cx="580173" cy="1403686"/>
          </a:xfrm>
          <a:prstGeom prst="rect">
            <a:avLst/>
          </a:prstGeom>
          <a:solidFill>
            <a:schemeClr val="bg1">
              <a:alpha val="600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AFAD79-5F84-3D81-BFC9-E637EDBE6EAC}"/>
              </a:ext>
            </a:extLst>
          </p:cNvPr>
          <p:cNvSpPr/>
          <p:nvPr userDrawn="1"/>
        </p:nvSpPr>
        <p:spPr>
          <a:xfrm>
            <a:off x="9425175" y="3736694"/>
            <a:ext cx="580173" cy="1574823"/>
          </a:xfrm>
          <a:prstGeom prst="rect">
            <a:avLst/>
          </a:prstGeom>
          <a:solidFill>
            <a:srgbClr val="9C9C9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9" name="Round Single Corner of Rectangle 8">
            <a:extLst>
              <a:ext uri="{FF2B5EF4-FFF2-40B4-BE49-F238E27FC236}">
                <a16:creationId xmlns:a16="http://schemas.microsoft.com/office/drawing/2014/main" id="{01F404B3-3E0A-7279-473B-1B55957A20AD}"/>
              </a:ext>
            </a:extLst>
          </p:cNvPr>
          <p:cNvSpPr/>
          <p:nvPr userDrawn="1"/>
        </p:nvSpPr>
        <p:spPr>
          <a:xfrm>
            <a:off x="9701512" y="4394442"/>
            <a:ext cx="1935582" cy="1657699"/>
          </a:xfrm>
          <a:prstGeom prst="round1Rect">
            <a:avLst>
              <a:gd name="adj" fmla="val 50000"/>
            </a:avLst>
          </a:prstGeom>
          <a:solidFill>
            <a:schemeClr val="accent2">
              <a:alpha val="7998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A7BA11-0CD6-1E03-4401-8F3B94B9C18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756857" y="4290032"/>
            <a:ext cx="2530149" cy="99584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B64826-A7BB-5E15-C202-BB58C62A3E6D}"/>
              </a:ext>
            </a:extLst>
          </p:cNvPr>
          <p:cNvSpPr/>
          <p:nvPr userDrawn="1"/>
        </p:nvSpPr>
        <p:spPr>
          <a:xfrm>
            <a:off x="9701512" y="5628928"/>
            <a:ext cx="1949331" cy="616509"/>
          </a:xfrm>
          <a:prstGeom prst="rect">
            <a:avLst/>
          </a:prstGeom>
          <a:solidFill>
            <a:schemeClr val="bg1">
              <a:lumMod val="85000"/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338ABD54-0232-ADB2-B94E-07761A38D204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lumMod val="5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4EFB408-7127-5D26-E1EA-C169F42B598F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20">
            <a:extLst>
              <a:ext uri="{FF2B5EF4-FFF2-40B4-BE49-F238E27FC236}">
                <a16:creationId xmlns:a16="http://schemas.microsoft.com/office/drawing/2014/main" id="{E7CBCCD2-5DDD-6EF2-EBE6-95FA3D042E3D}"/>
              </a:ext>
            </a:extLst>
          </p:cNvPr>
          <p:cNvSpPr txBox="1">
            <a:spLocks/>
          </p:cNvSpPr>
          <p:nvPr userDrawn="1"/>
        </p:nvSpPr>
        <p:spPr>
          <a:xfrm>
            <a:off x="7729979" y="6362991"/>
            <a:ext cx="39102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Fortinet Inc. All Rights Reserved. Proprietary and Confidential. 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855F955-C2B4-44CE-B3FF-C36ADA1DE277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20" name="Picture 9">
              <a:extLst>
                <a:ext uri="{FF2B5EF4-FFF2-40B4-BE49-F238E27FC236}">
                  <a16:creationId xmlns:a16="http://schemas.microsoft.com/office/drawing/2014/main" id="{2C19C282-8D1D-4EA9-D0D5-DD51D4FB9B9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3DDBBBF-6FA6-7A9F-DC8F-E7BBF92CA7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3997B2C-3DD2-6BE6-96F9-878C2614C5F3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2025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88B4FBE-6C87-71A8-3016-B995EA650C3C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D0327211-BABC-6809-EDDC-728A377AC2F3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FBD2E485-E397-E453-36C7-9DCB10A092ED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0C1AAA6B-574A-37AF-32D5-AADDF364B9B8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98E02BBC-146B-8D8D-CBA6-DC1763453D2F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CA70F476-82A4-D8C2-C5DC-61E8A2EF8195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1" name="XPERTS-Logo-Col">
                <a:extLst>
                  <a:ext uri="{FF2B5EF4-FFF2-40B4-BE49-F238E27FC236}">
                    <a16:creationId xmlns:a16="http://schemas.microsoft.com/office/drawing/2014/main" id="{19285EBA-BD8B-2724-25A5-276514E4583F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CE12F393-052F-E3FE-0EC2-F20177927A03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E8DC99D2-3ED1-AF50-FBEA-CC98EE42AE41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7F5B4226-6C8C-26C6-208F-F0F4F51FCFFE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Freeform 44">
                  <a:extLst>
                    <a:ext uri="{FF2B5EF4-FFF2-40B4-BE49-F238E27FC236}">
                      <a16:creationId xmlns:a16="http://schemas.microsoft.com/office/drawing/2014/main" id="{CF0FDE56-807D-DF84-D08E-460C3B47E8B0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1918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1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 Feature Background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person and person shaking hands&#10;&#10;Description automatically generated">
            <a:extLst>
              <a:ext uri="{FF2B5EF4-FFF2-40B4-BE49-F238E27FC236}">
                <a16:creationId xmlns:a16="http://schemas.microsoft.com/office/drawing/2014/main" id="{D52BC149-13EE-8619-F73C-D7352EF442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43" r="8736" b="18239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DEDF4B9-AF42-9C62-E827-AA661F7B3F96}"/>
              </a:ext>
            </a:extLst>
          </p:cNvPr>
          <p:cNvSpPr/>
          <p:nvPr userDrawn="1"/>
        </p:nvSpPr>
        <p:spPr>
          <a:xfrm rot="10800000">
            <a:off x="-1414" y="-2"/>
            <a:ext cx="12217209" cy="252746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6000">
                <a:schemeClr val="tx2">
                  <a:lumMod val="20000"/>
                  <a:lumOff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830FC6-8A19-C01D-F703-EB95BF934F05}"/>
              </a:ext>
            </a:extLst>
          </p:cNvPr>
          <p:cNvSpPr/>
          <p:nvPr userDrawn="1"/>
        </p:nvSpPr>
        <p:spPr>
          <a:xfrm>
            <a:off x="0" y="5181600"/>
            <a:ext cx="12192000" cy="16764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9174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6D30E8E6-D657-831A-6C69-2FC9F8DBEDDC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EFBEA0-F104-CDDD-99D2-4E8C0ADE4E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DF5208-B56F-C80C-4A95-C7BA0B788976}"/>
              </a:ext>
            </a:extLst>
          </p:cNvPr>
          <p:cNvSpPr/>
          <p:nvPr userDrawn="1"/>
        </p:nvSpPr>
        <p:spPr>
          <a:xfrm>
            <a:off x="8127199" y="-18000"/>
            <a:ext cx="1041956" cy="822704"/>
          </a:xfrm>
          <a:prstGeom prst="rect">
            <a:avLst/>
          </a:prstGeom>
          <a:solidFill>
            <a:schemeClr val="tx1">
              <a:alpha val="198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B88D8A5-E6C6-A689-1D33-FC2ACF994D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0593499" y="613045"/>
            <a:ext cx="1274425" cy="205421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87CCC06-6770-10D1-42E5-0E07F14486B2}"/>
              </a:ext>
            </a:extLst>
          </p:cNvPr>
          <p:cNvSpPr/>
          <p:nvPr userDrawn="1"/>
        </p:nvSpPr>
        <p:spPr>
          <a:xfrm>
            <a:off x="6019800" y="3458843"/>
            <a:ext cx="580173" cy="1895757"/>
          </a:xfrm>
          <a:prstGeom prst="rect">
            <a:avLst/>
          </a:prstGeom>
          <a:solidFill>
            <a:schemeClr val="accent3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6B4BC-0609-78C8-D932-A96D8A606D1C}"/>
              </a:ext>
            </a:extLst>
          </p:cNvPr>
          <p:cNvSpPr/>
          <p:nvPr userDrawn="1"/>
        </p:nvSpPr>
        <p:spPr>
          <a:xfrm>
            <a:off x="6019800" y="4768514"/>
            <a:ext cx="580173" cy="1403686"/>
          </a:xfrm>
          <a:prstGeom prst="rect">
            <a:avLst/>
          </a:prstGeom>
          <a:solidFill>
            <a:schemeClr val="bg1">
              <a:alpha val="600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947238-CB86-D1BC-1692-C02903E8B07A}"/>
              </a:ext>
            </a:extLst>
          </p:cNvPr>
          <p:cNvSpPr/>
          <p:nvPr userDrawn="1"/>
        </p:nvSpPr>
        <p:spPr>
          <a:xfrm>
            <a:off x="11849101" y="2405896"/>
            <a:ext cx="101600" cy="2470903"/>
          </a:xfrm>
          <a:prstGeom prst="rect">
            <a:avLst/>
          </a:prstGeom>
          <a:solidFill>
            <a:schemeClr val="tx1">
              <a:alpha val="2591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9B7674-CACA-44B9-3D89-6F34C5C8A8B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318951" y="1420520"/>
            <a:ext cx="2530149" cy="995841"/>
          </a:xfrm>
          <a:prstGeom prst="rect">
            <a:avLst/>
          </a:prstGeom>
        </p:spPr>
      </p:pic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790181CF-429C-377E-AF0D-98E79CA166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Rectangle 26">
            <a:extLst>
              <a:ext uri="{FF2B5EF4-FFF2-40B4-BE49-F238E27FC236}">
                <a16:creationId xmlns:a16="http://schemas.microsoft.com/office/drawing/2014/main" id="{0F2BCAA6-7B8B-DA09-17F0-731E83E4EEEA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alpha val="8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alpha val="80000"/>
                </a:schemeClr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245085C-3DDD-93BD-1198-B6A746DD65AA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20">
            <a:extLst>
              <a:ext uri="{FF2B5EF4-FFF2-40B4-BE49-F238E27FC236}">
                <a16:creationId xmlns:a16="http://schemas.microsoft.com/office/drawing/2014/main" id="{8D81CA7A-4754-55ED-8BA0-38A6330F50E0}"/>
              </a:ext>
            </a:extLst>
          </p:cNvPr>
          <p:cNvSpPr txBox="1">
            <a:spLocks/>
          </p:cNvSpPr>
          <p:nvPr userDrawn="1"/>
        </p:nvSpPr>
        <p:spPr>
          <a:xfrm>
            <a:off x="7729979" y="6362991"/>
            <a:ext cx="39102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>
                    <a:alpha val="80000"/>
                  </a:schemeClr>
                </a:solidFill>
              </a:rPr>
              <a:t>© Fortinet Inc. All Rights Reserved. Proprietary and Confidential.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9B36E99-B779-C3BC-CCFB-40E39478D1F5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11" name="Picture 9">
              <a:extLst>
                <a:ext uri="{FF2B5EF4-FFF2-40B4-BE49-F238E27FC236}">
                  <a16:creationId xmlns:a16="http://schemas.microsoft.com/office/drawing/2014/main" id="{76F00D1B-4101-CF2A-E2F4-71D5980F32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23E98AE-8CE4-13DA-DB4C-99D7317A313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6984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A5F0AC2-50DD-FDF9-B325-6CBF743A3985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bg1">
                      <a:alpha val="60000"/>
                    </a:schemeClr>
                  </a:solidFill>
                </a:rPr>
                <a:t>2025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D94D22B-996E-494A-FF4A-3E9817A1CDDC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93C6E33D-6354-CB9A-0AFA-2CE2DADA2FC5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612C21E8-5386-02DB-D6E3-2E5DC7F1870E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DC730297-F5CB-E2E0-FED1-3E5EDC89CB37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CA433ED2-72C7-B5EF-20C1-6DC21B4B813F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BB33184A-9837-29DD-0093-4B0B07CDB150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0" name="XPERTS-Logo-Col">
                <a:extLst>
                  <a:ext uri="{FF2B5EF4-FFF2-40B4-BE49-F238E27FC236}">
                    <a16:creationId xmlns:a16="http://schemas.microsoft.com/office/drawing/2014/main" id="{866D8B6F-86B7-29F0-15F0-6AEED13E7B19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41" name="Freeform 40">
                  <a:extLst>
                    <a:ext uri="{FF2B5EF4-FFF2-40B4-BE49-F238E27FC236}">
                      <a16:creationId xmlns:a16="http://schemas.microsoft.com/office/drawing/2014/main" id="{220E0A06-746C-1D8C-CBF2-4DD3B5E8E5C1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311A9605-6E75-3125-3371-5F4B285457E5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BA2C49F9-2CE2-C234-44B5-8B8D3893CC8E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ECD575A3-107B-F17D-C421-D5985558D5F6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546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 animBg="1"/>
      <p:bldP spid="20" grpId="0" animBg="1"/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 Feature Background - Confidential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person and person shaking hands&#10;&#10;Description automatically generated">
            <a:extLst>
              <a:ext uri="{FF2B5EF4-FFF2-40B4-BE49-F238E27FC236}">
                <a16:creationId xmlns:a16="http://schemas.microsoft.com/office/drawing/2014/main" id="{D52BC149-13EE-8619-F73C-D7352EF442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43" r="8736" b="18239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DEDF4B9-AF42-9C62-E827-AA661F7B3F96}"/>
              </a:ext>
            </a:extLst>
          </p:cNvPr>
          <p:cNvSpPr/>
          <p:nvPr userDrawn="1"/>
        </p:nvSpPr>
        <p:spPr>
          <a:xfrm rot="10800000">
            <a:off x="-1414" y="-2"/>
            <a:ext cx="12217209" cy="252746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6000">
                <a:schemeClr val="tx2">
                  <a:lumMod val="20000"/>
                  <a:lumOff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830FC6-8A19-C01D-F703-EB95BF934F05}"/>
              </a:ext>
            </a:extLst>
          </p:cNvPr>
          <p:cNvSpPr/>
          <p:nvPr userDrawn="1"/>
        </p:nvSpPr>
        <p:spPr>
          <a:xfrm>
            <a:off x="0" y="5181600"/>
            <a:ext cx="12192000" cy="16764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9174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6D30E8E6-D657-831A-6C69-2FC9F8DBEDDC}"/>
              </a:ext>
            </a:extLst>
          </p:cNvPr>
          <p:cNvSpPr/>
          <p:nvPr userDrawn="1"/>
        </p:nvSpPr>
        <p:spPr>
          <a:xfrm rot="5400000">
            <a:off x="-1414" y="-1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EFBEA0-F104-CDDD-99D2-4E8C0ADE4E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DF5208-B56F-C80C-4A95-C7BA0B788976}"/>
              </a:ext>
            </a:extLst>
          </p:cNvPr>
          <p:cNvSpPr/>
          <p:nvPr userDrawn="1"/>
        </p:nvSpPr>
        <p:spPr>
          <a:xfrm>
            <a:off x="8127199" y="-18000"/>
            <a:ext cx="1041956" cy="822704"/>
          </a:xfrm>
          <a:prstGeom prst="rect">
            <a:avLst/>
          </a:prstGeom>
          <a:solidFill>
            <a:schemeClr val="tx1">
              <a:alpha val="198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B88D8A5-E6C6-A689-1D33-FC2ACF994D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0593499" y="613045"/>
            <a:ext cx="1274425" cy="205421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87CCC06-6770-10D1-42E5-0E07F14486B2}"/>
              </a:ext>
            </a:extLst>
          </p:cNvPr>
          <p:cNvSpPr/>
          <p:nvPr userDrawn="1"/>
        </p:nvSpPr>
        <p:spPr>
          <a:xfrm>
            <a:off x="6019800" y="3458843"/>
            <a:ext cx="580173" cy="1895757"/>
          </a:xfrm>
          <a:prstGeom prst="rect">
            <a:avLst/>
          </a:prstGeom>
          <a:solidFill>
            <a:schemeClr val="accent3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6B4BC-0609-78C8-D932-A96D8A606D1C}"/>
              </a:ext>
            </a:extLst>
          </p:cNvPr>
          <p:cNvSpPr/>
          <p:nvPr userDrawn="1"/>
        </p:nvSpPr>
        <p:spPr>
          <a:xfrm>
            <a:off x="6019800" y="4768514"/>
            <a:ext cx="580173" cy="1403686"/>
          </a:xfrm>
          <a:prstGeom prst="rect">
            <a:avLst/>
          </a:prstGeom>
          <a:solidFill>
            <a:schemeClr val="bg1">
              <a:alpha val="600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947238-CB86-D1BC-1692-C02903E8B07A}"/>
              </a:ext>
            </a:extLst>
          </p:cNvPr>
          <p:cNvSpPr/>
          <p:nvPr userDrawn="1"/>
        </p:nvSpPr>
        <p:spPr>
          <a:xfrm>
            <a:off x="11849101" y="2405896"/>
            <a:ext cx="101600" cy="2470903"/>
          </a:xfrm>
          <a:prstGeom prst="rect">
            <a:avLst/>
          </a:prstGeom>
          <a:solidFill>
            <a:schemeClr val="tx1">
              <a:alpha val="2591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9B7674-CACA-44B9-3D89-6F34C5C8A8B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318951" y="1420520"/>
            <a:ext cx="2530149" cy="995841"/>
          </a:xfrm>
          <a:prstGeom prst="rect">
            <a:avLst/>
          </a:prstGeom>
        </p:spPr>
      </p:pic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790181CF-429C-377E-AF0D-98E79CA166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874A5BD-F014-F545-6852-5DF05FD90BCD}"/>
              </a:ext>
            </a:extLst>
          </p:cNvPr>
          <p:cNvGrpSpPr/>
          <p:nvPr userDrawn="1"/>
        </p:nvGrpSpPr>
        <p:grpSpPr>
          <a:xfrm>
            <a:off x="9926410" y="6414962"/>
            <a:ext cx="1536192" cy="381374"/>
            <a:chOff x="2794930" y="5836024"/>
            <a:chExt cx="2047773" cy="41659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6BBCAF-2E56-0BD4-9AA7-968DCE0963E4}"/>
                </a:ext>
              </a:extLst>
            </p:cNvPr>
            <p:cNvSpPr/>
            <p:nvPr/>
          </p:nvSpPr>
          <p:spPr>
            <a:xfrm>
              <a:off x="2794930" y="5836024"/>
              <a:ext cx="2047773" cy="20976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0" i="0">
                  <a:latin typeface="Arial" panose="020B0604020202020204" pitchFamily="34" charset="0"/>
                </a:rPr>
                <a:t>CONFIDENTIAL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9BEAE0D-CD74-404A-6E43-35B92F5D2C4F}"/>
                </a:ext>
              </a:extLst>
            </p:cNvPr>
            <p:cNvSpPr txBox="1"/>
            <p:nvPr/>
          </p:nvSpPr>
          <p:spPr>
            <a:xfrm>
              <a:off x="2794930" y="6050901"/>
              <a:ext cx="2047773" cy="201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b="0" i="0">
                  <a:solidFill>
                    <a:schemeClr val="bg1">
                      <a:alpha val="80000"/>
                    </a:schemeClr>
                  </a:solidFill>
                  <a:latin typeface="Arial" panose="020B0604020202020204" pitchFamily="34" charset="0"/>
                </a:rPr>
                <a:t>Access Limited to Authorized Personnel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EFF6C4C-AA90-B8FC-3712-AB8F9C091076}"/>
              </a:ext>
            </a:extLst>
          </p:cNvPr>
          <p:cNvSpPr txBox="1"/>
          <p:nvPr userDrawn="1"/>
        </p:nvSpPr>
        <p:spPr>
          <a:xfrm>
            <a:off x="2743207" y="6389855"/>
            <a:ext cx="71446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lnSpc>
                <a:spcPct val="100000"/>
              </a:lnSpc>
              <a:spcBef>
                <a:spcPts val="300"/>
              </a:spcBef>
            </a:pPr>
            <a:r>
              <a:rPr lang="en-US" sz="750" kern="0" spc="-20">
                <a:solidFill>
                  <a:schemeClr val="bg1"/>
                </a:solidFill>
              </a:rPr>
              <a:t>This content is shared exclusively with the </a:t>
            </a:r>
            <a:r>
              <a:rPr lang="en-US" sz="750" b="1" kern="0" spc="-20">
                <a:solidFill>
                  <a:schemeClr val="bg1"/>
                </a:solidFill>
              </a:rPr>
              <a:t>CTO Office </a:t>
            </a:r>
            <a:r>
              <a:rPr lang="en-US" sz="750" kern="0" spc="-20">
                <a:solidFill>
                  <a:schemeClr val="bg1"/>
                </a:solidFill>
              </a:rPr>
              <a:t>and </a:t>
            </a:r>
            <a:r>
              <a:rPr lang="en-US" sz="750" b="1" kern="0" spc="-20">
                <a:solidFill>
                  <a:schemeClr val="bg1"/>
                </a:solidFill>
              </a:rPr>
              <a:t>Product Management </a:t>
            </a:r>
            <a:r>
              <a:rPr lang="en-US" sz="750" kern="0" spc="-20">
                <a:solidFill>
                  <a:schemeClr val="bg1"/>
                </a:solidFill>
              </a:rPr>
              <a:t>teams and is considered void if transferred to (or presented by) anyone outside of this group. </a:t>
            </a:r>
            <a:br>
              <a:rPr lang="en-US" sz="750" kern="0" spc="-20">
                <a:solidFill>
                  <a:schemeClr val="bg1"/>
                </a:solidFill>
              </a:rPr>
            </a:br>
            <a:r>
              <a:rPr lang="en-US" sz="750" kern="0" spc="-20">
                <a:solidFill>
                  <a:schemeClr val="bg1"/>
                </a:solidFill>
              </a:rPr>
              <a:t>The contents are for individual use and should not be copied, transferred, uploaded or shared to anyone without written consent. © Fortinet Inc. All Rights Reserved.</a:t>
            </a:r>
          </a:p>
        </p:txBody>
      </p:sp>
      <p:sp>
        <p:nvSpPr>
          <p:cNvPr id="84" name="Rectangle 26">
            <a:extLst>
              <a:ext uri="{FF2B5EF4-FFF2-40B4-BE49-F238E27FC236}">
                <a16:creationId xmlns:a16="http://schemas.microsoft.com/office/drawing/2014/main" id="{D7728C73-20EE-59C4-EB6F-D756D81A0559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alpha val="8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alpha val="80000"/>
                </a:schemeClr>
              </a:solidFill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E5660AC9-DD7D-D2A4-A320-E2018888D1CF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E9964B71-D398-E551-85C5-AAFFB967A073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8" name="Picture 9">
              <a:extLst>
                <a:ext uri="{FF2B5EF4-FFF2-40B4-BE49-F238E27FC236}">
                  <a16:creationId xmlns:a16="http://schemas.microsoft.com/office/drawing/2014/main" id="{D931BB29-EE55-9761-F63C-BFB2809C973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0F1957A-3BBA-0DEC-718E-ED3B6855F4C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6984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E7D9CC-9730-C94B-7161-90FD3BED811C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bg1">
                      <a:alpha val="60000"/>
                    </a:schemeClr>
                  </a:solidFill>
                </a:rPr>
                <a:t>2025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0E3AF81-ED4C-85E5-618E-BF25FF010E2A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A4D4C7FF-68F6-A81A-B294-A2007ACBD6D3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06502A09-C51F-AD7E-48F4-945F44E0188C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FFCBA247-0F23-02B6-7674-1C15F99DE13D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3CCB72E9-DC22-8CFC-797D-29A3695AF5FC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72218A25-6D8D-DF70-4A36-6D5BDF0FD8BE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bg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6" name="XPERTS-Logo-Col">
                <a:extLst>
                  <a:ext uri="{FF2B5EF4-FFF2-40B4-BE49-F238E27FC236}">
                    <a16:creationId xmlns:a16="http://schemas.microsoft.com/office/drawing/2014/main" id="{27544386-D54F-052A-014C-7F961087C38C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07BC1332-0DC1-E8CB-4068-678CD382E8A8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8420BE07-D8CA-369C-716B-A54EC957D511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65B5269B-2070-EFAE-A972-65784C2AB65F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833E780C-9726-DB12-9FF4-5E318742DBBD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4814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 animBg="1"/>
      <p:bldP spid="20" grpId="0" animBg="1"/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 Single Corner Rectangle 17">
            <a:extLst>
              <a:ext uri="{FF2B5EF4-FFF2-40B4-BE49-F238E27FC236}">
                <a16:creationId xmlns:a16="http://schemas.microsoft.com/office/drawing/2014/main" id="{A3833B0C-30E9-7E8B-9C8D-2B8D77A733AD}"/>
              </a:ext>
            </a:extLst>
          </p:cNvPr>
          <p:cNvSpPr/>
          <p:nvPr userDrawn="1"/>
        </p:nvSpPr>
        <p:spPr>
          <a:xfrm>
            <a:off x="10439632" y="3883982"/>
            <a:ext cx="1057043" cy="1862696"/>
          </a:xfrm>
          <a:prstGeom prst="round1Rect">
            <a:avLst>
              <a:gd name="adj" fmla="val 3801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FCFFFA-49AB-CDCF-7767-C7689653356A}"/>
              </a:ext>
            </a:extLst>
          </p:cNvPr>
          <p:cNvSpPr/>
          <p:nvPr userDrawn="1"/>
        </p:nvSpPr>
        <p:spPr>
          <a:xfrm>
            <a:off x="10439632" y="5405374"/>
            <a:ext cx="1057043" cy="766826"/>
          </a:xfrm>
          <a:prstGeom prst="rect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86FBDB-A91C-72DC-0EFD-85ECE6426E44}"/>
              </a:ext>
            </a:extLst>
          </p:cNvPr>
          <p:cNvSpPr/>
          <p:nvPr userDrawn="1"/>
        </p:nvSpPr>
        <p:spPr>
          <a:xfrm>
            <a:off x="10309771" y="3264345"/>
            <a:ext cx="259722" cy="1053721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4FE081A-884F-E10C-15CE-4D9768522A0E}"/>
              </a:ext>
            </a:extLst>
          </p:cNvPr>
          <p:cNvSpPr/>
          <p:nvPr userDrawn="1"/>
        </p:nvSpPr>
        <p:spPr>
          <a:xfrm>
            <a:off x="9527537" y="0"/>
            <a:ext cx="1041956" cy="1894159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5F780AD-4B75-C4AA-2482-864482F87E9B}"/>
              </a:ext>
            </a:extLst>
          </p:cNvPr>
          <p:cNvSpPr/>
          <p:nvPr userDrawn="1"/>
        </p:nvSpPr>
        <p:spPr>
          <a:xfrm rot="16200000">
            <a:off x="6000394" y="5502429"/>
            <a:ext cx="807647" cy="1894159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56BAAA1-9B42-9EA6-97DE-4990F1DF9F42}"/>
              </a:ext>
            </a:extLst>
          </p:cNvPr>
          <p:cNvSpPr/>
          <p:nvPr userDrawn="1"/>
        </p:nvSpPr>
        <p:spPr>
          <a:xfrm>
            <a:off x="826993" y="0"/>
            <a:ext cx="1330036" cy="21438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7A586B6-75E5-0296-D2AB-2436AB1C1E37}"/>
              </a:ext>
            </a:extLst>
          </p:cNvPr>
          <p:cNvSpPr/>
          <p:nvPr userDrawn="1"/>
        </p:nvSpPr>
        <p:spPr>
          <a:xfrm>
            <a:off x="4764619" y="6643615"/>
            <a:ext cx="1330036" cy="21438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D4CA9A8-5DE5-AD90-0169-B3229505AF03}"/>
              </a:ext>
            </a:extLst>
          </p:cNvPr>
          <p:cNvSpPr/>
          <p:nvPr userDrawn="1"/>
        </p:nvSpPr>
        <p:spPr>
          <a:xfrm>
            <a:off x="10309771" y="1195315"/>
            <a:ext cx="1330036" cy="21438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C739E0E2-152D-37FB-8F76-AF45A60DB2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2" t="4" r="40848" b="66110"/>
          <a:stretch>
            <a:fillRect/>
          </a:stretch>
        </p:blipFill>
        <p:spPr>
          <a:xfrm>
            <a:off x="7415099" y="424356"/>
            <a:ext cx="2518921" cy="983579"/>
          </a:xfrm>
          <a:custGeom>
            <a:avLst/>
            <a:gdLst>
              <a:gd name="connsiteX0" fmla="*/ 0 w 48005999"/>
              <a:gd name="connsiteY0" fmla="*/ 0 h 18745200"/>
              <a:gd name="connsiteX1" fmla="*/ 48005999 w 48005999"/>
              <a:gd name="connsiteY1" fmla="*/ 0 h 18745200"/>
              <a:gd name="connsiteX2" fmla="*/ 48005999 w 48005999"/>
              <a:gd name="connsiteY2" fmla="*/ 18745200 h 18745200"/>
              <a:gd name="connsiteX3" fmla="*/ 0 w 48005999"/>
              <a:gd name="connsiteY3" fmla="*/ 18745200 h 1874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05999" h="18745200">
                <a:moveTo>
                  <a:pt x="0" y="0"/>
                </a:moveTo>
                <a:lnTo>
                  <a:pt x="48005999" y="0"/>
                </a:lnTo>
                <a:lnTo>
                  <a:pt x="48005999" y="18745200"/>
                </a:lnTo>
                <a:lnTo>
                  <a:pt x="0" y="18745200"/>
                </a:lnTo>
                <a:close/>
              </a:path>
            </a:pathLst>
          </a:cu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E1731ED1-AFBF-644C-B962-5696D91668E6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740230" y="2981740"/>
            <a:ext cx="8687017" cy="1390308"/>
          </a:xfrm>
          <a:prstGeom prst="rect">
            <a:avLst/>
          </a:prstGeom>
        </p:spPr>
        <p:txBody>
          <a:bodyPr lIns="91440" anchor="b"/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4324C980-BA64-A141-B66B-0B858A73694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740229" y="4513337"/>
            <a:ext cx="7584953" cy="807646"/>
          </a:xfrm>
          <a:prstGeom prst="rect">
            <a:avLst/>
          </a:prstGeom>
        </p:spPr>
        <p:txBody>
          <a:bodyPr lIns="91440"/>
          <a:lstStyle>
            <a:lvl1pPr marL="0" indent="0"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6">
            <a:extLst>
              <a:ext uri="{FF2B5EF4-FFF2-40B4-BE49-F238E27FC236}">
                <a16:creationId xmlns:a16="http://schemas.microsoft.com/office/drawing/2014/main" id="{95008F1C-5F37-1B47-0D47-EB0BAD939DFB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lumMod val="5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59FAFA-8391-9958-C69F-04E700C81BF7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20">
            <a:extLst>
              <a:ext uri="{FF2B5EF4-FFF2-40B4-BE49-F238E27FC236}">
                <a16:creationId xmlns:a16="http://schemas.microsoft.com/office/drawing/2014/main" id="{741C9CBB-DB5F-4EFC-5E5D-2EAB411F5B40}"/>
              </a:ext>
            </a:extLst>
          </p:cNvPr>
          <p:cNvSpPr txBox="1">
            <a:spLocks/>
          </p:cNvSpPr>
          <p:nvPr userDrawn="1"/>
        </p:nvSpPr>
        <p:spPr>
          <a:xfrm>
            <a:off x="7729979" y="6362991"/>
            <a:ext cx="39102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Fortinet Inc. All Rights Reserved. Proprietary and Confidential. 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30B19A0-3146-A2FB-C9BC-D7293DE968E6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23" name="Picture 9">
              <a:extLst>
                <a:ext uri="{FF2B5EF4-FFF2-40B4-BE49-F238E27FC236}">
                  <a16:creationId xmlns:a16="http://schemas.microsoft.com/office/drawing/2014/main" id="{384F38C7-7FF4-713C-F57A-6DD5DAEDACE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33E8E91-EBC8-6BF5-07E0-05ACC747003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A405345-CA6A-AC30-D6C6-2B6BF1B2A486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2025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6E6F7CD-179B-621E-7EFF-9D278FEA114E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1EA49FCB-A684-C768-34C0-57F3CC6570EC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373FC2FB-BD61-4227-88C1-5F8C932F555B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3FE311A9-4093-404B-CD68-0B5C16917CC9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C42B4FB3-5808-FFB9-5126-F3894D425779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E4ECE29A-A348-14AE-B8C1-DEC40ED12A97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4" name="XPERTS-Logo-Col">
                <a:extLst>
                  <a:ext uri="{FF2B5EF4-FFF2-40B4-BE49-F238E27FC236}">
                    <a16:creationId xmlns:a16="http://schemas.microsoft.com/office/drawing/2014/main" id="{9F79A201-E75F-C248-3662-3439C2C170BF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35" name="Freeform 34">
                  <a:extLst>
                    <a:ext uri="{FF2B5EF4-FFF2-40B4-BE49-F238E27FC236}">
                      <a16:creationId xmlns:a16="http://schemas.microsoft.com/office/drawing/2014/main" id="{9ED66513-F279-C3B2-B7DF-91196A9470C5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7" name="Freeform 36">
                  <a:extLst>
                    <a:ext uri="{FF2B5EF4-FFF2-40B4-BE49-F238E27FC236}">
                      <a16:creationId xmlns:a16="http://schemas.microsoft.com/office/drawing/2014/main" id="{DF13DC43-D4BF-0E82-1752-42BD1BFDEE86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id="{AE0147F9-B398-68CD-E5BA-0747A1EF8284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9" name="Freeform 38">
                  <a:extLst>
                    <a:ext uri="{FF2B5EF4-FFF2-40B4-BE49-F238E27FC236}">
                      <a16:creationId xmlns:a16="http://schemas.microsoft.com/office/drawing/2014/main" id="{E91DB7FF-F6EF-804D-F368-F2A402E6AF2C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8661464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45" name="Colour blend">
            <a:extLst>
              <a:ext uri="{FF2B5EF4-FFF2-40B4-BE49-F238E27FC236}">
                <a16:creationId xmlns:a16="http://schemas.microsoft.com/office/drawing/2014/main" id="{15D01C93-E1B6-6B92-0FB3-830623EA1DC6}"/>
              </a:ext>
            </a:extLst>
          </p:cNvPr>
          <p:cNvGrpSpPr/>
          <p:nvPr userDrawn="1"/>
        </p:nvGrpSpPr>
        <p:grpSpPr>
          <a:xfrm>
            <a:off x="2070815" y="-328557"/>
            <a:ext cx="10502185" cy="7261847"/>
            <a:chOff x="2070815" y="-277318"/>
            <a:chExt cx="10502185" cy="7261847"/>
          </a:xfrm>
        </p:grpSpPr>
        <p:pic>
          <p:nvPicPr>
            <p:cNvPr id="44" name="Picture 43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3455D2F2-EFED-0186-2A26-2124CF447A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40000"/>
            </a:blip>
            <a:srcRect t="26839" r="28198" b="23123"/>
            <a:stretch/>
          </p:blipFill>
          <p:spPr>
            <a:xfrm>
              <a:off x="2070815" y="-68184"/>
              <a:ext cx="10158203" cy="7052713"/>
            </a:xfrm>
            <a:prstGeom prst="rect">
              <a:avLst/>
            </a:prstGeom>
          </p:spPr>
        </p:pic>
        <p:pic>
          <p:nvPicPr>
            <p:cNvPr id="43" name="Picture 42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99B284A5-9D8B-789F-83FE-D3A67C8295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92000"/>
            </a:blip>
            <a:stretch>
              <a:fillRect/>
            </a:stretch>
          </p:blipFill>
          <p:spPr>
            <a:xfrm>
              <a:off x="5599534" y="-277318"/>
              <a:ext cx="6973466" cy="6947318"/>
            </a:xfrm>
            <a:prstGeom prst="rect">
              <a:avLst/>
            </a:prstGeom>
          </p:spPr>
        </p:pic>
        <p:pic>
          <p:nvPicPr>
            <p:cNvPr id="42" name="Picture 41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4C8EE8A0-B51E-3E54-4EF7-AF1A3AEF0C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297836" y="1452537"/>
              <a:ext cx="3368294" cy="3355664"/>
            </a:xfrm>
            <a:prstGeom prst="rect">
              <a:avLst/>
            </a:prstGeom>
          </p:spPr>
        </p:pic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6"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3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621118B5-6496-70D9-17BC-99BC119FF7C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3539444" y="1374943"/>
            <a:ext cx="9099922" cy="2188835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2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accent3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C4A19327-2F87-2FB6-084D-DE91F045131A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348582" y="6450377"/>
            <a:ext cx="278208" cy="1903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DB4DA2B-87AE-3B88-E32F-EF422A028AF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1387670" y="3047656"/>
            <a:ext cx="3584932" cy="3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35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46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2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  <p:extLst>
    <p:ext uri="{DCECCB84-F9BA-43D5-87BE-67443E8EF086}">
      <p15:sldGuideLst xmlns:p15="http://schemas.microsoft.com/office/powerpoint/2012/main">
        <p15:guide id="1" pos="3137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869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08E66-8053-4D11-95BC-7783CD2B7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012" y="1548063"/>
            <a:ext cx="5480934" cy="4624139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436F6-CB19-4101-8AE4-90FD7C247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48063"/>
            <a:ext cx="5490713" cy="4624139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9C4C6F1-D6A6-E043-BDB7-91B80C3B0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264872"/>
            <a:ext cx="11325224" cy="454220"/>
          </a:xfrm>
          <a:prstGeom prst="rect">
            <a:avLst/>
          </a:prstGeom>
        </p:spPr>
        <p:txBody>
          <a:bodyPr/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C568CD2-2B63-DD4C-9D31-F0701ED418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14413"/>
            <a:ext cx="11325225" cy="32841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95448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ard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5E9C364-55ED-811B-32DD-57E406DD23CF}"/>
              </a:ext>
            </a:extLst>
          </p:cNvPr>
          <p:cNvSpPr/>
          <p:nvPr userDrawn="1"/>
        </p:nvSpPr>
        <p:spPr bwMode="gray">
          <a:xfrm>
            <a:off x="450574" y="2232860"/>
            <a:ext cx="3508152" cy="3939340"/>
          </a:xfrm>
          <a:prstGeom prst="roundRect">
            <a:avLst>
              <a:gd name="adj" fmla="val 5471"/>
            </a:avLst>
          </a:prstGeom>
          <a:noFill/>
          <a:ln w="25400">
            <a:solidFill>
              <a:schemeClr val="accent5"/>
            </a:solidFill>
            <a:round/>
            <a:headEnd/>
            <a:tailEnd/>
          </a:ln>
        </p:spPr>
        <p:txBody>
          <a:bodyPr wrap="square" lIns="182880" tIns="3017520" rtlCol="0" anchor="t" anchorCtr="0"/>
          <a:lstStyle/>
          <a:p>
            <a:pPr marL="228600" lvl="1" indent="-228600">
              <a:lnSpc>
                <a:spcPct val="90000"/>
              </a:lnSpc>
              <a:spcBef>
                <a:spcPts val="600"/>
              </a:spcBef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29E2789-E850-3563-FD39-792C9CF0896E}"/>
              </a:ext>
            </a:extLst>
          </p:cNvPr>
          <p:cNvSpPr/>
          <p:nvPr userDrawn="1"/>
        </p:nvSpPr>
        <p:spPr bwMode="gray">
          <a:xfrm>
            <a:off x="4341924" y="2232860"/>
            <a:ext cx="3508152" cy="3939340"/>
          </a:xfrm>
          <a:prstGeom prst="roundRect">
            <a:avLst>
              <a:gd name="adj" fmla="val 5471"/>
            </a:avLst>
          </a:prstGeom>
          <a:noFill/>
          <a:ln w="25400">
            <a:solidFill>
              <a:schemeClr val="accent5"/>
            </a:solidFill>
            <a:round/>
            <a:headEnd/>
            <a:tailEnd/>
          </a:ln>
        </p:spPr>
        <p:txBody>
          <a:bodyPr wrap="square" lIns="182880" tIns="3017520" rtlCol="0" anchor="t" anchorCtr="0"/>
          <a:lstStyle/>
          <a:p>
            <a:pPr marL="228600" lvl="1" indent="-228600">
              <a:lnSpc>
                <a:spcPct val="90000"/>
              </a:lnSpc>
              <a:spcBef>
                <a:spcPts val="600"/>
              </a:spcBef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3FF28D9-2762-BE80-CA35-2619EEE1A7FB}"/>
              </a:ext>
            </a:extLst>
          </p:cNvPr>
          <p:cNvSpPr/>
          <p:nvPr userDrawn="1"/>
        </p:nvSpPr>
        <p:spPr bwMode="gray">
          <a:xfrm>
            <a:off x="8233274" y="2232860"/>
            <a:ext cx="3508152" cy="3939340"/>
          </a:xfrm>
          <a:prstGeom prst="roundRect">
            <a:avLst>
              <a:gd name="adj" fmla="val 5471"/>
            </a:avLst>
          </a:prstGeom>
          <a:noFill/>
          <a:ln w="25400">
            <a:solidFill>
              <a:schemeClr val="accent5"/>
            </a:solidFill>
            <a:round/>
            <a:headEnd/>
            <a:tailEnd/>
          </a:ln>
        </p:spPr>
        <p:txBody>
          <a:bodyPr wrap="square" lIns="182880" tIns="3017520" rtlCol="0" anchor="t" anchorCtr="0"/>
          <a:lstStyle/>
          <a:p>
            <a:pPr marL="228600" lvl="1" indent="-228600">
              <a:lnSpc>
                <a:spcPct val="90000"/>
              </a:lnSpc>
              <a:spcBef>
                <a:spcPts val="600"/>
              </a:spcBef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27" name="Shape 268">
            <a:extLst>
              <a:ext uri="{FF2B5EF4-FFF2-40B4-BE49-F238E27FC236}">
                <a16:creationId xmlns:a16="http://schemas.microsoft.com/office/drawing/2014/main" id="{ECABEBA4-E7A2-BCAF-0DD8-DFB7C07C3F23}"/>
              </a:ext>
            </a:extLst>
          </p:cNvPr>
          <p:cNvSpPr txBox="1">
            <a:spLocks/>
          </p:cNvSpPr>
          <p:nvPr userDrawn="1"/>
        </p:nvSpPr>
        <p:spPr bwMode="gray">
          <a:xfrm>
            <a:off x="450574" y="1562100"/>
            <a:ext cx="11290852" cy="553139"/>
          </a:xfrm>
          <a:prstGeom prst="roundRect">
            <a:avLst>
              <a:gd name="adj" fmla="val 27108"/>
            </a:avLst>
          </a:prstGeom>
          <a:solidFill>
            <a:schemeClr val="accent6"/>
          </a:solidFill>
          <a:ln w="25400">
            <a:solidFill>
              <a:schemeClr val="accent6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0880" tIns="45720" rIns="60880" bIns="0" anchor="ctr" anchorCtr="0">
            <a:noAutofit/>
          </a:bodyPr>
          <a:lstStyle>
            <a:lvl1pPr marL="469890" marR="0" indent="-469890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▪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1282088" marR="0" indent="-562439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»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2086417" marR="0" indent="-600554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▪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2939553" marR="0" indent="-717110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»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3640577" marR="0" indent="-778915" algn="l" defTabSz="1828754" rtl="0" latinLnBrk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/>
              <a:buChar char="▪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indent="0" algn="ctr" defTabSz="259723">
              <a:lnSpc>
                <a:spcPts val="2400"/>
              </a:lnSpc>
              <a:spcBef>
                <a:spcPts val="300"/>
              </a:spcBef>
              <a:spcAft>
                <a:spcPts val="300"/>
              </a:spcAft>
              <a:buNone/>
              <a:tabLst>
                <a:tab pos="1341569" algn="l"/>
              </a:tabLst>
              <a:defRPr sz="4956"/>
            </a:pPr>
            <a:endParaRPr lang="en-US" sz="2400" b="1" cap="all">
              <a:solidFill>
                <a:schemeClr val="bg1"/>
              </a:solidFill>
              <a:latin typeface="+mn-lt"/>
              <a:ea typeface="BentonSans Medium"/>
              <a:sym typeface="BentonSans Medium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6" y="2348564"/>
            <a:ext cx="3323872" cy="3707679"/>
          </a:xfrm>
          <a:prstGeom prst="rect">
            <a:avLst/>
          </a:prstGeom>
        </p:spPr>
        <p:txBody>
          <a:bodyPr lIns="91440" tIns="182880" rIns="45720"/>
          <a:lstStyle>
            <a:lvl1pPr marL="233363" indent="-223838">
              <a:spcBef>
                <a:spcPts val="600"/>
              </a:spcBef>
              <a:buClrTx/>
              <a:buFont typeface="Arial" panose="020B0604020202020204" pitchFamily="34" charset="0"/>
              <a:buChar char="•"/>
              <a:tabLst/>
              <a:defRPr sz="1600"/>
            </a:lvl1pPr>
            <a:lvl2pPr>
              <a:buClrTx/>
              <a:defRPr sz="1400"/>
            </a:lvl2pPr>
            <a:lvl3pPr>
              <a:buClrTx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0AF647-F3CA-4756-92D9-ECC2426C8BE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438918" y="2348564"/>
            <a:ext cx="3323872" cy="3707679"/>
          </a:xfrm>
          <a:prstGeom prst="rect">
            <a:avLst/>
          </a:prstGeom>
        </p:spPr>
        <p:txBody>
          <a:bodyPr lIns="91440" tIns="182880" rIns="45720"/>
          <a:lstStyle>
            <a:lvl1pPr marL="233363" indent="-233363">
              <a:spcBef>
                <a:spcPts val="600"/>
              </a:spcBef>
              <a:buClrTx/>
              <a:buFont typeface="Arial" panose="020B0604020202020204" pitchFamily="34" charset="0"/>
              <a:buChar char="•"/>
              <a:tabLst/>
              <a:defRPr sz="1600"/>
            </a:lvl1pPr>
            <a:lvl2pPr>
              <a:buClrTx/>
              <a:defRPr sz="1400"/>
            </a:lvl2pPr>
            <a:lvl3pPr>
              <a:buClrTx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BE300D3-B0EC-408C-8C13-48CD8BF2ED8D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323842" y="2348564"/>
            <a:ext cx="3323872" cy="3707679"/>
          </a:xfrm>
          <a:prstGeom prst="rect">
            <a:avLst/>
          </a:prstGeom>
        </p:spPr>
        <p:txBody>
          <a:bodyPr lIns="91440" tIns="182880" rIns="45720"/>
          <a:lstStyle>
            <a:lvl1pPr marL="233363" indent="-233363">
              <a:spcBef>
                <a:spcPts val="600"/>
              </a:spcBef>
              <a:buClrTx/>
              <a:buFont typeface="Arial" panose="020B0604020202020204" pitchFamily="34" charset="0"/>
              <a:buChar char="•"/>
              <a:tabLst/>
              <a:defRPr sz="1600"/>
            </a:lvl1pPr>
            <a:lvl2pPr>
              <a:buClrTx/>
              <a:defRPr sz="1400"/>
            </a:lvl2pPr>
            <a:lvl3pPr>
              <a:buClrTx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itle 8">
            <a:extLst>
              <a:ext uri="{FF2B5EF4-FFF2-40B4-BE49-F238E27FC236}">
                <a16:creationId xmlns:a16="http://schemas.microsoft.com/office/drawing/2014/main" id="{AA45F714-D99D-0C4B-A8D6-B25AF44C1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0" y="264872"/>
            <a:ext cx="11496089" cy="454220"/>
          </a:xfrm>
          <a:prstGeom prst="rect">
            <a:avLst/>
          </a:prstGeom>
        </p:spPr>
        <p:txBody>
          <a:bodyPr/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26C0D331-8648-89FC-A91D-53ADA78D0A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0574" y="1643271"/>
            <a:ext cx="3511296" cy="3907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33" name="Text Placeholder 31">
            <a:extLst>
              <a:ext uri="{FF2B5EF4-FFF2-40B4-BE49-F238E27FC236}">
                <a16:creationId xmlns:a16="http://schemas.microsoft.com/office/drawing/2014/main" id="{E592DA43-0374-0D96-4D50-BD16E5513F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40352" y="1643271"/>
            <a:ext cx="3511296" cy="3907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FB5743A2-E96E-24CA-6286-9A94B4C216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30130" y="1643271"/>
            <a:ext cx="3511296" cy="3907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BA12B01-775F-5A32-EB20-4F68DC275759}"/>
              </a:ext>
            </a:extLst>
          </p:cNvPr>
          <p:cNvCxnSpPr>
            <a:cxnSpLocks/>
          </p:cNvCxnSpPr>
          <p:nvPr userDrawn="1"/>
        </p:nvCxnSpPr>
        <p:spPr>
          <a:xfrm flipV="1">
            <a:off x="4150325" y="1631714"/>
            <a:ext cx="0" cy="4139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BA3E3C9-6ED3-9E22-11ED-9B8E188A4152}"/>
              </a:ext>
            </a:extLst>
          </p:cNvPr>
          <p:cNvCxnSpPr>
            <a:cxnSpLocks/>
          </p:cNvCxnSpPr>
          <p:nvPr userDrawn="1"/>
        </p:nvCxnSpPr>
        <p:spPr>
          <a:xfrm flipV="1">
            <a:off x="8041675" y="1631714"/>
            <a:ext cx="0" cy="4139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32B94A53-B6DE-A02B-D15F-E3157D6B4DF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14413"/>
            <a:ext cx="11325225" cy="32841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85381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8">
            <a:extLst>
              <a:ext uri="{FF2B5EF4-FFF2-40B4-BE49-F238E27FC236}">
                <a16:creationId xmlns:a16="http://schemas.microsoft.com/office/drawing/2014/main" id="{48F4DC02-08B6-3C49-8CA5-41A235434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264872"/>
            <a:ext cx="11329416" cy="454220"/>
          </a:xfrm>
          <a:prstGeom prst="rect">
            <a:avLst/>
          </a:prstGeom>
        </p:spPr>
        <p:txBody>
          <a:bodyPr/>
          <a:lstStyle>
            <a:lvl1pPr>
              <a:defRPr sz="28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1230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06743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75000"/>
                    <a:alpha val="68000"/>
                  </a:schemeClr>
                </a:gs>
                <a:gs pos="70000">
                  <a:schemeClr val="accent6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6"/>
                </a:gs>
                <a:gs pos="70000">
                  <a:schemeClr val="accent6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6"/>
                </a:gs>
                <a:gs pos="70000">
                  <a:schemeClr val="accent6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6"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6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3C1E794F-5080-1BC0-76F1-0B99C2D7CAA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6" name="Round Single Corner of Rectangle 5">
            <a:extLst>
              <a:ext uri="{FF2B5EF4-FFF2-40B4-BE49-F238E27FC236}">
                <a16:creationId xmlns:a16="http://schemas.microsoft.com/office/drawing/2014/main" id="{A39123CB-AE26-6586-E2E8-37BB90956D38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10000">
                <a:schemeClr val="accent6">
                  <a:alpha val="40326"/>
                </a:schemeClr>
              </a:gs>
              <a:gs pos="50000">
                <a:schemeClr val="accent6"/>
              </a:gs>
              <a:gs pos="90000">
                <a:schemeClr val="accent6">
                  <a:lumMod val="50000"/>
                  <a:alpha val="75143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 Single Corner of Rectangle 7">
            <a:extLst>
              <a:ext uri="{FF2B5EF4-FFF2-40B4-BE49-F238E27FC236}">
                <a16:creationId xmlns:a16="http://schemas.microsoft.com/office/drawing/2014/main" id="{4516D7A7-02A2-8FFA-49B4-B2959AE3D573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6"/>
              </a:gs>
              <a:gs pos="40000">
                <a:schemeClr val="accent6">
                  <a:lumMod val="75000"/>
                </a:schemeClr>
              </a:gs>
              <a:gs pos="80000">
                <a:schemeClr val="accent6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F2909A52-3071-B6AB-5882-CBD5C60D278F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61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6" grpId="0" animBg="1"/>
      <p:bldP spid="8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75000"/>
                  </a:schemeClr>
                </a:gs>
                <a:gs pos="70000">
                  <a:schemeClr val="accent3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70000">
                  <a:schemeClr val="accent3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70000">
                  <a:schemeClr val="accent3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3">
                <a:alpha val="34935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3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3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A33F002E-F2CA-9FF6-95E5-F383A01BD9D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3418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10000">
                <a:schemeClr val="accent3">
                  <a:alpha val="40297"/>
                </a:schemeClr>
              </a:gs>
              <a:gs pos="50000">
                <a:schemeClr val="accent3"/>
              </a:gs>
              <a:gs pos="90000">
                <a:schemeClr val="accent3">
                  <a:lumMod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3"/>
              </a:gs>
              <a:gs pos="40000">
                <a:schemeClr val="accent3">
                  <a:lumMod val="75000"/>
                </a:schemeClr>
              </a:gs>
              <a:gs pos="80000">
                <a:schemeClr val="accent3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1C0CFB7-6A50-B2CC-AB40-87114BF7F9B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3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70000">
                  <a:schemeClr val="accent2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70000">
                  <a:schemeClr val="accent2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69000">
                  <a:schemeClr val="accent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2">
                <a:alpha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2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B185E03B-1CC5-4611-5628-CC377FA7D4D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67068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9000">
                <a:schemeClr val="accent2">
                  <a:alpha val="40000"/>
                </a:schemeClr>
              </a:gs>
              <a:gs pos="50000">
                <a:schemeClr val="accent2"/>
              </a:gs>
              <a:gs pos="90000">
                <a:schemeClr val="accent2">
                  <a:lumMod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2"/>
              </a:gs>
              <a:gs pos="40000">
                <a:schemeClr val="accent2">
                  <a:lumMod val="75000"/>
                </a:schemeClr>
              </a:gs>
              <a:gs pos="79000">
                <a:schemeClr val="accent2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D6A1520-8665-18B6-3A3D-200A8BC01B8C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1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70000">
                  <a:schemeClr val="accent4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4"/>
                </a:gs>
                <a:gs pos="70000">
                  <a:schemeClr val="accent4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4"/>
                </a:gs>
                <a:gs pos="69000">
                  <a:schemeClr val="accent4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4">
                <a:alpha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4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4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AF19192A-27C7-247C-664F-4359FDD34D9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9000">
                <a:schemeClr val="accent4">
                  <a:alpha val="40000"/>
                </a:schemeClr>
              </a:gs>
              <a:gs pos="50000">
                <a:schemeClr val="accent4"/>
              </a:gs>
              <a:gs pos="90000">
                <a:schemeClr val="accent4">
                  <a:lumMod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4"/>
              </a:gs>
              <a:gs pos="40000">
                <a:schemeClr val="accent4">
                  <a:lumMod val="75000"/>
                </a:schemeClr>
              </a:gs>
              <a:gs pos="79000">
                <a:schemeClr val="accent4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7B7953F-AFBB-FCAC-E6D0-4E84E42C59D3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20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69000">
                  <a:schemeClr val="accent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70000">
                  <a:schemeClr val="accent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69000">
                  <a:schemeClr val="accent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1">
                <a:alpha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5D2F22FE-8904-A9F7-968C-820CB823D69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9000">
                <a:schemeClr val="accent1">
                  <a:alpha val="40000"/>
                </a:schemeClr>
              </a:gs>
              <a:gs pos="50000">
                <a:schemeClr val="accent1"/>
              </a:gs>
              <a:gs pos="90000">
                <a:schemeClr val="accent1">
                  <a:lumMod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1"/>
              </a:gs>
              <a:gs pos="40000">
                <a:schemeClr val="accent1">
                  <a:lumMod val="75000"/>
                </a:schemeClr>
              </a:gs>
              <a:gs pos="79000">
                <a:schemeClr val="accent1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317F8F1-D289-5FF9-AC83-638C3D72B4C1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9" name="Red Glow">
            <a:extLst>
              <a:ext uri="{FF2B5EF4-FFF2-40B4-BE49-F238E27FC236}">
                <a16:creationId xmlns:a16="http://schemas.microsoft.com/office/drawing/2014/main" id="{B6339F0A-CF9D-9139-521B-24F2DD55664C}"/>
              </a:ext>
            </a:extLst>
          </p:cNvPr>
          <p:cNvGrpSpPr/>
          <p:nvPr userDrawn="1"/>
        </p:nvGrpSpPr>
        <p:grpSpPr>
          <a:xfrm>
            <a:off x="2025959" y="-3084926"/>
            <a:ext cx="13309442" cy="13309442"/>
            <a:chOff x="2498044" y="-2664128"/>
            <a:chExt cx="12827726" cy="128277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66323E2-1709-7D48-C7D8-3E6B4B7CF97B}"/>
                </a:ext>
              </a:extLst>
            </p:cNvPr>
            <p:cNvSpPr/>
            <p:nvPr userDrawn="1"/>
          </p:nvSpPr>
          <p:spPr>
            <a:xfrm>
              <a:off x="2498044" y="-2664128"/>
              <a:ext cx="12827726" cy="12827726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68000">
                  <a:schemeClr val="accent5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4F9D5-D259-E367-8F61-69E81FBF9ABB}"/>
                </a:ext>
              </a:extLst>
            </p:cNvPr>
            <p:cNvSpPr/>
            <p:nvPr userDrawn="1"/>
          </p:nvSpPr>
          <p:spPr>
            <a:xfrm>
              <a:off x="5270542" y="-215153"/>
              <a:ext cx="7282730" cy="7282730"/>
            </a:xfrm>
            <a:prstGeom prst="ellipse">
              <a:avLst/>
            </a:prstGeom>
            <a:gradFill flip="none" rotWithShape="1">
              <a:gsLst>
                <a:gs pos="0">
                  <a:schemeClr val="accent5"/>
                </a:gs>
                <a:gs pos="70000">
                  <a:schemeClr val="accent5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A87B8F8-D43F-CF42-5C19-571D49F67CFD}"/>
                </a:ext>
              </a:extLst>
            </p:cNvPr>
            <p:cNvSpPr/>
            <p:nvPr userDrawn="1"/>
          </p:nvSpPr>
          <p:spPr>
            <a:xfrm>
              <a:off x="6269724" y="874643"/>
              <a:ext cx="5103138" cy="5103138"/>
            </a:xfrm>
            <a:prstGeom prst="ellipse">
              <a:avLst/>
            </a:prstGeom>
            <a:gradFill flip="none" rotWithShape="1">
              <a:gsLst>
                <a:gs pos="0">
                  <a:schemeClr val="accent5"/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3958689" y="-1686129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5">
                <a:alpha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5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bg1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C079E911-A1B2-FFC1-0450-EDB1D9538D9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13" name="Round Single Corner of Rectangle 12">
            <a:extLst>
              <a:ext uri="{FF2B5EF4-FFF2-40B4-BE49-F238E27FC236}">
                <a16:creationId xmlns:a16="http://schemas.microsoft.com/office/drawing/2014/main" id="{D87206F0-2088-809E-FA22-A26CA7312367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9000">
                <a:schemeClr val="accent5">
                  <a:alpha val="40000"/>
                </a:schemeClr>
              </a:gs>
              <a:gs pos="50000">
                <a:schemeClr val="accent5"/>
              </a:gs>
              <a:gs pos="89000">
                <a:schemeClr val="accent5">
                  <a:lumMod val="50000"/>
                  <a:alpha val="69264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of Rectangle 13">
            <a:extLst>
              <a:ext uri="{FF2B5EF4-FFF2-40B4-BE49-F238E27FC236}">
                <a16:creationId xmlns:a16="http://schemas.microsoft.com/office/drawing/2014/main" id="{0984B06A-1E0F-0E34-7036-5719B1F9AB94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5"/>
              </a:gs>
              <a:gs pos="40000">
                <a:schemeClr val="accent5">
                  <a:lumMod val="75000"/>
                </a:schemeClr>
              </a:gs>
              <a:gs pos="79000">
                <a:schemeClr val="accent5">
                  <a:lumMod val="50000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4BA4698-A859-B686-C344-B16C9B885F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3343" y="5014245"/>
            <a:ext cx="574960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i="0" kern="0" spc="-20" baseline="0">
                <a:solidFill>
                  <a:schemeClr val="bg1">
                    <a:alpha val="60374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 title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676F3-598A-F439-30D8-CF8A7A91F3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5055" y="4217679"/>
            <a:ext cx="5749608" cy="8529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4000" b="1" i="0" kern="0" spc="-2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Section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51869BE-92A6-4A31-513E-6968C91A5EEE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5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47" grpId="0" animBg="1"/>
      <p:bldP spid="48" grpId="0" animBg="1"/>
      <p:bldP spid="49" grpId="0" animBg="1"/>
      <p:bldP spid="50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XPERTS-2024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B4D38A52-678A-1871-13FF-CA07DEE501C4}"/>
              </a:ext>
            </a:extLst>
          </p:cNvPr>
          <p:cNvSpPr/>
          <p:nvPr userDrawn="1"/>
        </p:nvSpPr>
        <p:spPr>
          <a:xfrm rot="10800000">
            <a:off x="-3" y="-5576"/>
            <a:ext cx="12192002" cy="68635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45" name="Colour blend">
            <a:extLst>
              <a:ext uri="{FF2B5EF4-FFF2-40B4-BE49-F238E27FC236}">
                <a16:creationId xmlns:a16="http://schemas.microsoft.com/office/drawing/2014/main" id="{15D01C93-E1B6-6B92-0FB3-830623EA1DC6}"/>
              </a:ext>
            </a:extLst>
          </p:cNvPr>
          <p:cNvGrpSpPr/>
          <p:nvPr userDrawn="1"/>
        </p:nvGrpSpPr>
        <p:grpSpPr>
          <a:xfrm>
            <a:off x="2070815" y="-328557"/>
            <a:ext cx="10502185" cy="7261847"/>
            <a:chOff x="2070815" y="-277318"/>
            <a:chExt cx="10502185" cy="7261847"/>
          </a:xfrm>
        </p:grpSpPr>
        <p:pic>
          <p:nvPicPr>
            <p:cNvPr id="44" name="Picture 43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3455D2F2-EFED-0186-2A26-2124CF447A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40000"/>
            </a:blip>
            <a:srcRect t="26839" r="28198" b="23123"/>
            <a:stretch/>
          </p:blipFill>
          <p:spPr>
            <a:xfrm>
              <a:off x="2070815" y="-68184"/>
              <a:ext cx="10158203" cy="7052713"/>
            </a:xfrm>
            <a:prstGeom prst="rect">
              <a:avLst/>
            </a:prstGeom>
          </p:spPr>
        </p:pic>
        <p:pic>
          <p:nvPicPr>
            <p:cNvPr id="43" name="Picture 42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99B284A5-9D8B-789F-83FE-D3A67C8295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92000"/>
            </a:blip>
            <a:stretch>
              <a:fillRect/>
            </a:stretch>
          </p:blipFill>
          <p:spPr>
            <a:xfrm>
              <a:off x="5599534" y="-277318"/>
              <a:ext cx="6973466" cy="6947318"/>
            </a:xfrm>
            <a:prstGeom prst="rect">
              <a:avLst/>
            </a:prstGeom>
          </p:spPr>
        </p:pic>
        <p:pic>
          <p:nvPicPr>
            <p:cNvPr id="42" name="Picture 41" descr="A red blue and black circle&#10;&#10;AI-generated content may be incorrect.">
              <a:extLst>
                <a:ext uri="{FF2B5EF4-FFF2-40B4-BE49-F238E27FC236}">
                  <a16:creationId xmlns:a16="http://schemas.microsoft.com/office/drawing/2014/main" id="{4C8EE8A0-B51E-3E54-4EF7-AF1A3AEF0C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297836" y="1452537"/>
              <a:ext cx="3368294" cy="3355664"/>
            </a:xfrm>
            <a:prstGeom prst="rect">
              <a:avLst/>
            </a:prstGeom>
          </p:spPr>
        </p:pic>
      </p:grpSp>
      <p:pic>
        <p:nvPicPr>
          <p:cNvPr id="21" name="X-Glow">
            <a:extLst>
              <a:ext uri="{FF2B5EF4-FFF2-40B4-BE49-F238E27FC236}">
                <a16:creationId xmlns:a16="http://schemas.microsoft.com/office/drawing/2014/main" id="{3E030459-DD24-FCD6-29A2-80CE27FE75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426" y="-1371600"/>
            <a:ext cx="9595624" cy="9595624"/>
          </a:xfrm>
          <a:prstGeom prst="rect">
            <a:avLst/>
          </a:prstGeom>
        </p:spPr>
      </p:pic>
      <p:pic>
        <p:nvPicPr>
          <p:cNvPr id="29" name="Starburst" descr="A bright light in the dark&#10;&#10;AI-generated content may be incorrect.">
            <a:extLst>
              <a:ext uri="{FF2B5EF4-FFF2-40B4-BE49-F238E27FC236}">
                <a16:creationId xmlns:a16="http://schemas.microsoft.com/office/drawing/2014/main" id="{D9A0B7BD-5238-824F-4DCB-B9139AB5C10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3975860" y="-1669932"/>
            <a:ext cx="9884728" cy="9893956"/>
          </a:xfrm>
          <a:prstGeom prst="rect">
            <a:avLst/>
          </a:prstGeom>
        </p:spPr>
      </p:pic>
      <p:sp>
        <p:nvSpPr>
          <p:cNvPr id="46" name="Teal Round Single Corner of Rectangle 45">
            <a:extLst>
              <a:ext uri="{FF2B5EF4-FFF2-40B4-BE49-F238E27FC236}">
                <a16:creationId xmlns:a16="http://schemas.microsoft.com/office/drawing/2014/main" id="{F31649A9-B60F-095A-3612-6EDEFACE3C9E}"/>
              </a:ext>
            </a:extLst>
          </p:cNvPr>
          <p:cNvSpPr/>
          <p:nvPr userDrawn="1"/>
        </p:nvSpPr>
        <p:spPr>
          <a:xfrm flipH="1">
            <a:off x="10666128" y="4364085"/>
            <a:ext cx="1698303" cy="2649028"/>
          </a:xfrm>
          <a:prstGeom prst="round1Rect">
            <a:avLst>
              <a:gd name="adj" fmla="val 50000"/>
            </a:avLst>
          </a:prstGeom>
          <a:noFill/>
          <a:ln w="1778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d Round Single Corner of Rectangle 46">
            <a:extLst>
              <a:ext uri="{FF2B5EF4-FFF2-40B4-BE49-F238E27FC236}">
                <a16:creationId xmlns:a16="http://schemas.microsoft.com/office/drawing/2014/main" id="{F21083A0-65C7-D8CE-F2FB-6BBDC9032ADF}"/>
              </a:ext>
            </a:extLst>
          </p:cNvPr>
          <p:cNvSpPr/>
          <p:nvPr userDrawn="1"/>
        </p:nvSpPr>
        <p:spPr>
          <a:xfrm>
            <a:off x="5371479" y="3722481"/>
            <a:ext cx="1866529" cy="2834106"/>
          </a:xfrm>
          <a:prstGeom prst="round1Rect">
            <a:avLst>
              <a:gd name="adj" fmla="val 49741"/>
            </a:avLst>
          </a:prstGeom>
          <a:noFill/>
          <a:ln w="203200">
            <a:solidFill>
              <a:schemeClr val="accent6"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Blue Round Single Corner of Rectangle 47">
            <a:extLst>
              <a:ext uri="{FF2B5EF4-FFF2-40B4-BE49-F238E27FC236}">
                <a16:creationId xmlns:a16="http://schemas.microsoft.com/office/drawing/2014/main" id="{DB4A3308-284C-9416-C271-1AD1AC5970B0}"/>
              </a:ext>
            </a:extLst>
          </p:cNvPr>
          <p:cNvSpPr/>
          <p:nvPr userDrawn="1"/>
        </p:nvSpPr>
        <p:spPr>
          <a:xfrm rot="10800000" flipH="1">
            <a:off x="10582339" y="-119423"/>
            <a:ext cx="1104062" cy="1769680"/>
          </a:xfrm>
          <a:prstGeom prst="round1Rect">
            <a:avLst>
              <a:gd name="adj" fmla="val 49080"/>
            </a:avLst>
          </a:prstGeom>
          <a:noFill/>
          <a:ln w="152400">
            <a:solidFill>
              <a:schemeClr val="accent3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243A52E-1CDE-07E3-B25F-B68B3C168FC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lum bright="70000" contrast="-70000"/>
            <a:alphaModFix amt="30000"/>
          </a:blip>
          <a:stretch>
            <a:fillRect/>
          </a:stretch>
        </p:blipFill>
        <p:spPr>
          <a:xfrm>
            <a:off x="5146387" y="376533"/>
            <a:ext cx="3771837" cy="1484557"/>
          </a:xfrm>
          <a:prstGeom prst="rect">
            <a:avLst/>
          </a:prstGeom>
        </p:spPr>
      </p:pic>
      <p:pic>
        <p:nvPicPr>
          <p:cNvPr id="31" name="X-Only">
            <a:extLst>
              <a:ext uri="{FF2B5EF4-FFF2-40B4-BE49-F238E27FC236}">
                <a16:creationId xmlns:a16="http://schemas.microsoft.com/office/drawing/2014/main" id="{3BF46382-A19C-690D-5E25-9F577BDBF62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00061" y="-497961"/>
            <a:ext cx="7732598" cy="7732596"/>
          </a:xfrm>
          <a:prstGeom prst="rect">
            <a:avLst/>
          </a:prstGeom>
        </p:spPr>
      </p:pic>
      <p:pic>
        <p:nvPicPr>
          <p:cNvPr id="2" name="Skyscape">
            <a:extLst>
              <a:ext uri="{FF2B5EF4-FFF2-40B4-BE49-F238E27FC236}">
                <a16:creationId xmlns:a16="http://schemas.microsoft.com/office/drawing/2014/main" id="{C6B25238-F772-1B53-5598-503BE75012F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3539444" y="1370243"/>
            <a:ext cx="9099922" cy="2188835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F6CA79CF-F117-015C-17B5-0A248E818DDF}"/>
              </a:ext>
            </a:extLst>
          </p:cNvPr>
          <p:cNvSpPr/>
          <p:nvPr userDrawn="1"/>
        </p:nvSpPr>
        <p:spPr>
          <a:xfrm>
            <a:off x="11793071" y="3426212"/>
            <a:ext cx="398929" cy="1964673"/>
          </a:xfrm>
          <a:prstGeom prst="rect">
            <a:avLst/>
          </a:prstGeom>
          <a:solidFill>
            <a:schemeClr val="accent2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B242F3-A236-2AF3-3714-A8DC453E3A97}"/>
              </a:ext>
            </a:extLst>
          </p:cNvPr>
          <p:cNvSpPr/>
          <p:nvPr userDrawn="1"/>
        </p:nvSpPr>
        <p:spPr>
          <a:xfrm>
            <a:off x="10267200" y="0"/>
            <a:ext cx="398929" cy="753066"/>
          </a:xfrm>
          <a:prstGeom prst="rect">
            <a:avLst/>
          </a:prstGeom>
          <a:solidFill>
            <a:schemeClr val="accent3">
              <a:alpha val="2963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93752B5-8E38-AFE4-D121-112FB25C83DA}"/>
              </a:ext>
            </a:extLst>
          </p:cNvPr>
          <p:cNvSpPr/>
          <p:nvPr userDrawn="1"/>
        </p:nvSpPr>
        <p:spPr>
          <a:xfrm>
            <a:off x="4526091" y="6556587"/>
            <a:ext cx="1325506" cy="30537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L LRG Round Single Corner of Rectangle 26">
            <a:extLst>
              <a:ext uri="{FF2B5EF4-FFF2-40B4-BE49-F238E27FC236}">
                <a16:creationId xmlns:a16="http://schemas.microsoft.com/office/drawing/2014/main" id="{4C05AED7-6718-DD39-D9A9-52C18F62775D}"/>
              </a:ext>
            </a:extLst>
          </p:cNvPr>
          <p:cNvSpPr/>
          <p:nvPr userDrawn="1"/>
        </p:nvSpPr>
        <p:spPr>
          <a:xfrm rot="10800000" flipH="1">
            <a:off x="-3" y="-9535"/>
            <a:ext cx="4443030" cy="3438532"/>
          </a:xfrm>
          <a:prstGeom prst="round1Rect">
            <a:avLst>
              <a:gd name="adj" fmla="val 44403"/>
            </a:avLst>
          </a:prstGeom>
          <a:gradFill>
            <a:gsLst>
              <a:gs pos="10000">
                <a:schemeClr val="accent6">
                  <a:alpha val="50000"/>
                </a:schemeClr>
              </a:gs>
              <a:gs pos="50000">
                <a:schemeClr val="accent3">
                  <a:alpha val="50000"/>
                </a:schemeClr>
              </a:gs>
              <a:gs pos="90000">
                <a:schemeClr val="accent2">
                  <a:alpha val="50000"/>
                </a:schemeClr>
              </a:gs>
            </a:gsLst>
            <a:lin ang="2700000" scaled="1"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L SML Round Single Corner of Rectangle 25">
            <a:extLst>
              <a:ext uri="{FF2B5EF4-FFF2-40B4-BE49-F238E27FC236}">
                <a16:creationId xmlns:a16="http://schemas.microsoft.com/office/drawing/2014/main" id="{988FB5D5-9449-FEB3-69BB-2A2A86C6EA87}"/>
              </a:ext>
            </a:extLst>
          </p:cNvPr>
          <p:cNvSpPr/>
          <p:nvPr userDrawn="1"/>
        </p:nvSpPr>
        <p:spPr>
          <a:xfrm rot="10800000" flipH="1">
            <a:off x="-4" y="-13494"/>
            <a:ext cx="3999895" cy="2974149"/>
          </a:xfrm>
          <a:prstGeom prst="round1Rect">
            <a:avLst>
              <a:gd name="adj" fmla="val 35561"/>
            </a:avLst>
          </a:prstGeom>
          <a:gradFill flip="none" rotWithShape="1">
            <a:gsLst>
              <a:gs pos="10000">
                <a:schemeClr val="accent6"/>
              </a:gs>
              <a:gs pos="40000">
                <a:schemeClr val="accent3"/>
              </a:gs>
              <a:gs pos="80000">
                <a:schemeClr val="accent2">
                  <a:alpha val="69898"/>
                </a:schemeClr>
              </a:gs>
            </a:gsLst>
            <a:lin ang="2700000" scaled="1"/>
            <a:tileRect/>
          </a:gradFill>
          <a:ln w="152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L BLK Round Single Corner of Rectangle 15">
            <a:extLst>
              <a:ext uri="{FF2B5EF4-FFF2-40B4-BE49-F238E27FC236}">
                <a16:creationId xmlns:a16="http://schemas.microsoft.com/office/drawing/2014/main" id="{FB0C7183-AB22-9453-9605-392BD72C45C7}"/>
              </a:ext>
            </a:extLst>
          </p:cNvPr>
          <p:cNvSpPr/>
          <p:nvPr userDrawn="1"/>
        </p:nvSpPr>
        <p:spPr>
          <a:xfrm rot="10800000" flipH="1">
            <a:off x="-1" y="-5580"/>
            <a:ext cx="3511323" cy="2475250"/>
          </a:xfrm>
          <a:prstGeom prst="round1Rect">
            <a:avLst>
              <a:gd name="adj" fmla="val 24853"/>
            </a:avLst>
          </a:prstGeom>
          <a:solidFill>
            <a:schemeClr val="tx1"/>
          </a:solidFill>
          <a:ln w="152400">
            <a:solidFill>
              <a:schemeClr val="accent6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52E9640-5D66-2FDD-BA26-4D218248A7A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1047" y="715870"/>
            <a:ext cx="2266330" cy="11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630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4" dur="1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27" grpId="0" animBg="1"/>
      <p:bldP spid="26" grpId="0" animBg="1"/>
    </p:bldLst>
  </p:timing>
  <p:extLst>
    <p:ext uri="{DCECCB84-F9BA-43D5-87BE-67443E8EF086}">
      <p15:sldGuideLst xmlns:p15="http://schemas.microsoft.com/office/powerpoint/2012/main">
        <p15:guide id="1" pos="5473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  <p15:guide id="3" pos="2298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9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claimer -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 Single Corner of Rectangle 15">
            <a:extLst>
              <a:ext uri="{FF2B5EF4-FFF2-40B4-BE49-F238E27FC236}">
                <a16:creationId xmlns:a16="http://schemas.microsoft.com/office/drawing/2014/main" id="{1687C7B2-FD68-2180-2A83-1F09479D8176}"/>
              </a:ext>
            </a:extLst>
          </p:cNvPr>
          <p:cNvSpPr/>
          <p:nvPr userDrawn="1"/>
        </p:nvSpPr>
        <p:spPr>
          <a:xfrm flipV="1">
            <a:off x="-1" y="0"/>
            <a:ext cx="8516986" cy="6172200"/>
          </a:xfrm>
          <a:prstGeom prst="round1Rect">
            <a:avLst>
              <a:gd name="adj" fmla="val 4039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F46627-AA49-5696-D3A1-3737F8344101}"/>
              </a:ext>
            </a:extLst>
          </p:cNvPr>
          <p:cNvSpPr/>
          <p:nvPr userDrawn="1"/>
        </p:nvSpPr>
        <p:spPr>
          <a:xfrm>
            <a:off x="11197810" y="2979887"/>
            <a:ext cx="994190" cy="2468412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 Single Corner of Rectangle 41">
            <a:extLst>
              <a:ext uri="{FF2B5EF4-FFF2-40B4-BE49-F238E27FC236}">
                <a16:creationId xmlns:a16="http://schemas.microsoft.com/office/drawing/2014/main" id="{B8039634-A66E-13DA-C99B-6489CD6A9EE2}"/>
              </a:ext>
            </a:extLst>
          </p:cNvPr>
          <p:cNvSpPr/>
          <p:nvPr userDrawn="1"/>
        </p:nvSpPr>
        <p:spPr>
          <a:xfrm rot="5400000">
            <a:off x="135" y="0"/>
            <a:ext cx="1078991" cy="1078991"/>
          </a:xfrm>
          <a:prstGeom prst="round1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E67C004-B424-AE42-A574-D6412A04A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i="0" kern="0" spc="-50" baseline="0">
                <a:solidFill>
                  <a:srgbClr val="00000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Disclaimer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ACD1723-A3BC-E04D-BD8A-0A2217338D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kern="0" spc="-3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/>
              <a:t>Fortinet Confidential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0647334-9E23-F9A0-5296-89F3C1D48AF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90221" y="1409701"/>
            <a:ext cx="6677442" cy="3862515"/>
          </a:xfrm>
          <a:prstGeom prst="rect">
            <a:avLst/>
          </a:prstGeom>
          <a:noFill/>
          <a:ln w="57150" cmpd="sng">
            <a:noFill/>
            <a:miter lim="800000"/>
            <a:headEnd/>
            <a:tailEnd/>
          </a:ln>
        </p:spPr>
        <p:txBody>
          <a:bodyPr wrap="square" lIns="0" tIns="143957" rIns="119963" bIns="143957" anchor="ctr" anchorCtr="0">
            <a:prstTxWarp prst="textNoShape">
              <a:avLst/>
            </a:prstTxWarp>
            <a:noAutofit/>
          </a:bodyPr>
          <a:lstStyle/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1" i="0" spc="-6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This document contains confidential material proprietary to Fortinet, Inc</a:t>
            </a:r>
            <a:r>
              <a:rPr lang="en-GB" sz="1600" b="0" i="0" spc="-6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  </a:t>
            </a:r>
          </a:p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0" i="0" spc="-2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This document and information and ideas herein may not be disclosed, copied, reproduced or distributed to anyone outside Fortinet, Inc. without prior written consent of Fortinet, Inc. </a:t>
            </a:r>
          </a:p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0" i="0" spc="-2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This information is pre-release and forward looking and therefore is subject to change without notice. </a:t>
            </a:r>
          </a:p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0" i="0" spc="-2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The purpose of this document is to provide a statement of the current direction of Fortinet’s product strategy and product marketing efforts.  </a:t>
            </a:r>
          </a:p>
          <a:p>
            <a:pPr eaLnBrk="0" hangingPunct="0">
              <a:spcBef>
                <a:spcPts val="1000"/>
              </a:spcBef>
              <a:buClr>
                <a:srgbClr val="333333"/>
              </a:buClr>
              <a:buSzPct val="100000"/>
              <a:tabLst>
                <a:tab pos="0" algn="l"/>
                <a:tab pos="596724" algn="l"/>
                <a:tab pos="1195559" algn="l"/>
                <a:tab pos="1794395" algn="l"/>
                <a:tab pos="2393232" algn="l"/>
                <a:tab pos="2992070" algn="l"/>
                <a:tab pos="3590905" algn="l"/>
                <a:tab pos="4189743" algn="l"/>
                <a:tab pos="4788579" algn="l"/>
                <a:tab pos="5387417" algn="l"/>
                <a:tab pos="5986254" algn="l"/>
                <a:tab pos="6585090" algn="l"/>
                <a:tab pos="7183928" algn="l"/>
                <a:tab pos="7782766" algn="l"/>
                <a:tab pos="8381602" algn="l"/>
                <a:tab pos="8980437" algn="l"/>
                <a:tab pos="9579275" algn="l"/>
                <a:tab pos="10178113" algn="l"/>
                <a:tab pos="10776950" algn="l"/>
                <a:tab pos="11375785" algn="l"/>
                <a:tab pos="11974621" algn="l"/>
              </a:tabLst>
            </a:pPr>
            <a:r>
              <a:rPr lang="en-GB" sz="1600" b="0" i="0" spc="-2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Please note that this Product Roadmap is neither intended to bind Fortinet to any particular course of product marketing and development nor to constitute a part of the license agreement or any contractual agreement with Fortinet or its subsidiaries or affiliates.</a:t>
            </a:r>
            <a:endParaRPr lang="en-GB" sz="1600" b="0" i="0" spc="-2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FBB05F-C91E-AB51-C574-3F351E46F7F6}"/>
              </a:ext>
            </a:extLst>
          </p:cNvPr>
          <p:cNvSpPr/>
          <p:nvPr userDrawn="1"/>
        </p:nvSpPr>
        <p:spPr>
          <a:xfrm>
            <a:off x="11496676" y="1049637"/>
            <a:ext cx="349250" cy="2107554"/>
          </a:xfrm>
          <a:prstGeom prst="rect">
            <a:avLst/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4315B142-8200-B152-E132-011DE2ECF5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7797053" y="902524"/>
            <a:ext cx="1439863" cy="172294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723ECA4-9780-C713-FD6A-CDC886D056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056813" y="3159533"/>
            <a:ext cx="1439863" cy="190914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1528D27-F9C3-97E2-0FE8-51A74894B5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290221" y="5448299"/>
            <a:ext cx="1439863" cy="176735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773711A9-9943-BF57-FF57-5F6333AB71F9}"/>
              </a:ext>
            </a:extLst>
          </p:cNvPr>
          <p:cNvSpPr/>
          <p:nvPr userDrawn="1"/>
        </p:nvSpPr>
        <p:spPr>
          <a:xfrm>
            <a:off x="9907589" y="4066988"/>
            <a:ext cx="182514" cy="2107554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755D72F-470D-5FDF-F7E8-11A3C51AA337}"/>
              </a:ext>
            </a:extLst>
          </p:cNvPr>
          <p:cNvSpPr/>
          <p:nvPr userDrawn="1"/>
        </p:nvSpPr>
        <p:spPr>
          <a:xfrm>
            <a:off x="9400244" y="4067690"/>
            <a:ext cx="507344" cy="1380610"/>
          </a:xfrm>
          <a:prstGeom prst="rect">
            <a:avLst/>
          </a:prstGeom>
          <a:solidFill>
            <a:srgbClr val="9C9C9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b="0" i="0">
              <a:latin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B8B0475-11B9-B347-77D7-664EE31819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22745" y="4419327"/>
            <a:ext cx="3072160" cy="135871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A6A0F5A1-D154-7472-498E-079784F74F82}"/>
              </a:ext>
            </a:extLst>
          </p:cNvPr>
          <p:cNvGrpSpPr/>
          <p:nvPr userDrawn="1"/>
        </p:nvGrpSpPr>
        <p:grpSpPr>
          <a:xfrm>
            <a:off x="222913" y="217313"/>
            <a:ext cx="652271" cy="587392"/>
            <a:chOff x="-926591" y="-121058"/>
            <a:chExt cx="2744004" cy="2471066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A97B6C5-894B-A3B9-B1A3-E90725C0E9BA}"/>
                </a:ext>
              </a:extLst>
            </p:cNvPr>
            <p:cNvSpPr/>
            <p:nvPr/>
          </p:nvSpPr>
          <p:spPr>
            <a:xfrm>
              <a:off x="-926591" y="-121058"/>
              <a:ext cx="2744004" cy="2471066"/>
            </a:xfrm>
            <a:custGeom>
              <a:avLst/>
              <a:gdLst>
                <a:gd name="connsiteX0" fmla="*/ 555306 w 638293"/>
                <a:gd name="connsiteY0" fmla="*/ 574805 h 574804"/>
                <a:gd name="connsiteX1" fmla="*/ 82992 w 638293"/>
                <a:gd name="connsiteY1" fmla="*/ 574805 h 574804"/>
                <a:gd name="connsiteX2" fmla="*/ 40341 w 638293"/>
                <a:gd name="connsiteY2" fmla="*/ 563097 h 574804"/>
                <a:gd name="connsiteX3" fmla="*/ 11211 w 638293"/>
                <a:gd name="connsiteY3" fmla="*/ 533363 h 574804"/>
                <a:gd name="connsiteX4" fmla="*/ 14 w 638293"/>
                <a:gd name="connsiteY4" fmla="*/ 493267 h 574804"/>
                <a:gd name="connsiteX5" fmla="*/ 11211 w 638293"/>
                <a:gd name="connsiteY5" fmla="*/ 450478 h 574804"/>
                <a:gd name="connsiteX6" fmla="*/ 247368 w 638293"/>
                <a:gd name="connsiteY6" fmla="*/ 41442 h 574804"/>
                <a:gd name="connsiteX7" fmla="*/ 247368 w 638293"/>
                <a:gd name="connsiteY7" fmla="*/ 41442 h 574804"/>
                <a:gd name="connsiteX8" fmla="*/ 278821 w 638293"/>
                <a:gd name="connsiteY8" fmla="*/ 10361 h 574804"/>
                <a:gd name="connsiteX9" fmla="*/ 319149 w 638293"/>
                <a:gd name="connsiteY9" fmla="*/ 0 h 574804"/>
                <a:gd name="connsiteX10" fmla="*/ 359476 w 638293"/>
                <a:gd name="connsiteY10" fmla="*/ 10361 h 574804"/>
                <a:gd name="connsiteX11" fmla="*/ 390930 w 638293"/>
                <a:gd name="connsiteY11" fmla="*/ 41442 h 574804"/>
                <a:gd name="connsiteX12" fmla="*/ 627087 w 638293"/>
                <a:gd name="connsiteY12" fmla="*/ 450478 h 574804"/>
                <a:gd name="connsiteX13" fmla="*/ 638284 w 638293"/>
                <a:gd name="connsiteY13" fmla="*/ 493267 h 574804"/>
                <a:gd name="connsiteX14" fmla="*/ 627087 w 638293"/>
                <a:gd name="connsiteY14" fmla="*/ 533363 h 574804"/>
                <a:gd name="connsiteX15" fmla="*/ 597956 w 638293"/>
                <a:gd name="connsiteY15" fmla="*/ 563097 h 574804"/>
                <a:gd name="connsiteX16" fmla="*/ 555306 w 638293"/>
                <a:gd name="connsiteY16" fmla="*/ 574805 h 574804"/>
                <a:gd name="connsiteX17" fmla="*/ 319149 w 638293"/>
                <a:gd name="connsiteY17" fmla="*/ 50223 h 574804"/>
                <a:gd name="connsiteX18" fmla="*/ 290808 w 638293"/>
                <a:gd name="connsiteY18" fmla="*/ 66577 h 574804"/>
                <a:gd name="connsiteX19" fmla="*/ 54698 w 638293"/>
                <a:gd name="connsiteY19" fmla="*/ 475613 h 574804"/>
                <a:gd name="connsiteX20" fmla="*/ 54698 w 638293"/>
                <a:gd name="connsiteY20" fmla="*/ 508321 h 574804"/>
                <a:gd name="connsiteX21" fmla="*/ 83038 w 638293"/>
                <a:gd name="connsiteY21" fmla="*/ 524674 h 574804"/>
                <a:gd name="connsiteX22" fmla="*/ 555306 w 638293"/>
                <a:gd name="connsiteY22" fmla="*/ 524674 h 574804"/>
                <a:gd name="connsiteX23" fmla="*/ 583646 w 638293"/>
                <a:gd name="connsiteY23" fmla="*/ 508321 h 574804"/>
                <a:gd name="connsiteX24" fmla="*/ 583646 w 638293"/>
                <a:gd name="connsiteY24" fmla="*/ 475613 h 574804"/>
                <a:gd name="connsiteX25" fmla="*/ 347489 w 638293"/>
                <a:gd name="connsiteY25" fmla="*/ 66577 h 574804"/>
                <a:gd name="connsiteX26" fmla="*/ 319149 w 638293"/>
                <a:gd name="connsiteY26" fmla="*/ 50223 h 57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38293" h="574804">
                  <a:moveTo>
                    <a:pt x="555306" y="574805"/>
                  </a:moveTo>
                  <a:lnTo>
                    <a:pt x="82992" y="574805"/>
                  </a:lnTo>
                  <a:cubicBezTo>
                    <a:pt x="67846" y="574805"/>
                    <a:pt x="53118" y="570763"/>
                    <a:pt x="40341" y="563097"/>
                  </a:cubicBezTo>
                  <a:cubicBezTo>
                    <a:pt x="28355" y="555896"/>
                    <a:pt x="18273" y="545628"/>
                    <a:pt x="11211" y="533363"/>
                  </a:cubicBezTo>
                  <a:cubicBezTo>
                    <a:pt x="4149" y="521144"/>
                    <a:pt x="293" y="507252"/>
                    <a:pt x="14" y="493267"/>
                  </a:cubicBezTo>
                  <a:cubicBezTo>
                    <a:pt x="-265" y="478400"/>
                    <a:pt x="3638" y="463626"/>
                    <a:pt x="11211" y="450478"/>
                  </a:cubicBezTo>
                  <a:lnTo>
                    <a:pt x="247368" y="41442"/>
                  </a:lnTo>
                  <a:lnTo>
                    <a:pt x="247368" y="41442"/>
                  </a:lnTo>
                  <a:cubicBezTo>
                    <a:pt x="254941" y="28341"/>
                    <a:pt x="265812" y="17608"/>
                    <a:pt x="278821" y="10361"/>
                  </a:cubicBezTo>
                  <a:cubicBezTo>
                    <a:pt x="291040" y="3577"/>
                    <a:pt x="304978" y="0"/>
                    <a:pt x="319149" y="0"/>
                  </a:cubicBezTo>
                  <a:cubicBezTo>
                    <a:pt x="333273" y="0"/>
                    <a:pt x="347211" y="3577"/>
                    <a:pt x="359476" y="10361"/>
                  </a:cubicBezTo>
                  <a:cubicBezTo>
                    <a:pt x="372485" y="17562"/>
                    <a:pt x="383357" y="28294"/>
                    <a:pt x="390930" y="41442"/>
                  </a:cubicBezTo>
                  <a:lnTo>
                    <a:pt x="627087" y="450478"/>
                  </a:lnTo>
                  <a:cubicBezTo>
                    <a:pt x="634660" y="463579"/>
                    <a:pt x="638516" y="478400"/>
                    <a:pt x="638284" y="493267"/>
                  </a:cubicBezTo>
                  <a:cubicBezTo>
                    <a:pt x="638051" y="507252"/>
                    <a:pt x="634195" y="521097"/>
                    <a:pt x="627087" y="533363"/>
                  </a:cubicBezTo>
                  <a:cubicBezTo>
                    <a:pt x="620025" y="545582"/>
                    <a:pt x="609943" y="555896"/>
                    <a:pt x="597956" y="563097"/>
                  </a:cubicBezTo>
                  <a:cubicBezTo>
                    <a:pt x="585180" y="570763"/>
                    <a:pt x="570452" y="574805"/>
                    <a:pt x="555306" y="574805"/>
                  </a:cubicBezTo>
                  <a:close/>
                  <a:moveTo>
                    <a:pt x="319149" y="50223"/>
                  </a:moveTo>
                  <a:cubicBezTo>
                    <a:pt x="313481" y="50223"/>
                    <a:pt x="299357" y="51803"/>
                    <a:pt x="290808" y="66577"/>
                  </a:cubicBezTo>
                  <a:lnTo>
                    <a:pt x="54698" y="475613"/>
                  </a:lnTo>
                  <a:cubicBezTo>
                    <a:pt x="46195" y="490387"/>
                    <a:pt x="51863" y="503396"/>
                    <a:pt x="54698" y="508321"/>
                  </a:cubicBezTo>
                  <a:cubicBezTo>
                    <a:pt x="57532" y="513245"/>
                    <a:pt x="65987" y="524674"/>
                    <a:pt x="83038" y="524674"/>
                  </a:cubicBezTo>
                  <a:lnTo>
                    <a:pt x="555306" y="524674"/>
                  </a:lnTo>
                  <a:cubicBezTo>
                    <a:pt x="572357" y="524674"/>
                    <a:pt x="580812" y="513245"/>
                    <a:pt x="583646" y="508321"/>
                  </a:cubicBezTo>
                  <a:cubicBezTo>
                    <a:pt x="586480" y="503396"/>
                    <a:pt x="592149" y="490387"/>
                    <a:pt x="583646" y="475613"/>
                  </a:cubicBezTo>
                  <a:lnTo>
                    <a:pt x="347489" y="66577"/>
                  </a:lnTo>
                  <a:cubicBezTo>
                    <a:pt x="338941" y="51850"/>
                    <a:pt x="324817" y="50223"/>
                    <a:pt x="319149" y="50223"/>
                  </a:cubicBezTo>
                  <a:close/>
                </a:path>
              </a:pathLst>
            </a:custGeom>
            <a:solidFill>
              <a:schemeClr val="accent6"/>
            </a:solidFill>
            <a:ln w="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>
                <a:latin typeface="Arial" panose="020B0604020202020204" pitchFamily="34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704D23AB-5BAB-37D4-D5D6-F165DB008614}"/>
                </a:ext>
              </a:extLst>
            </p:cNvPr>
            <p:cNvSpPr/>
            <p:nvPr/>
          </p:nvSpPr>
          <p:spPr>
            <a:xfrm>
              <a:off x="293586" y="553236"/>
              <a:ext cx="303439" cy="1114109"/>
            </a:xfrm>
            <a:custGeom>
              <a:avLst/>
              <a:gdLst>
                <a:gd name="connsiteX0" fmla="*/ 70442 w 70584"/>
                <a:gd name="connsiteY0" fmla="*/ 37772 h 259157"/>
                <a:gd name="connsiteX1" fmla="*/ 69885 w 70584"/>
                <a:gd name="connsiteY1" fmla="*/ 28201 h 259157"/>
                <a:gd name="connsiteX2" fmla="*/ 35272 w 70584"/>
                <a:gd name="connsiteY2" fmla="*/ 0 h 259157"/>
                <a:gd name="connsiteX3" fmla="*/ 427 w 70584"/>
                <a:gd name="connsiteY3" fmla="*/ 29363 h 259157"/>
                <a:gd name="connsiteX4" fmla="*/ 102 w 70584"/>
                <a:gd name="connsiteY4" fmla="*/ 37633 h 259157"/>
                <a:gd name="connsiteX5" fmla="*/ 14597 w 70584"/>
                <a:gd name="connsiteY5" fmla="*/ 240896 h 259157"/>
                <a:gd name="connsiteX6" fmla="*/ 35412 w 70584"/>
                <a:gd name="connsiteY6" fmla="*/ 259155 h 259157"/>
                <a:gd name="connsiteX7" fmla="*/ 55529 w 70584"/>
                <a:gd name="connsiteY7" fmla="*/ 240896 h 259157"/>
                <a:gd name="connsiteX8" fmla="*/ 70442 w 70584"/>
                <a:gd name="connsiteY8" fmla="*/ 37772 h 259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84" h="259157">
                  <a:moveTo>
                    <a:pt x="70442" y="37772"/>
                  </a:moveTo>
                  <a:cubicBezTo>
                    <a:pt x="70535" y="36843"/>
                    <a:pt x="70907" y="33033"/>
                    <a:pt x="69885" y="28201"/>
                  </a:cubicBezTo>
                  <a:cubicBezTo>
                    <a:pt x="66586" y="12080"/>
                    <a:pt x="52369" y="0"/>
                    <a:pt x="35272" y="0"/>
                  </a:cubicBezTo>
                  <a:cubicBezTo>
                    <a:pt x="17803" y="0"/>
                    <a:pt x="3261" y="12684"/>
                    <a:pt x="427" y="29363"/>
                  </a:cubicBezTo>
                  <a:cubicBezTo>
                    <a:pt x="-38" y="32104"/>
                    <a:pt x="-84" y="34892"/>
                    <a:pt x="102" y="37633"/>
                  </a:cubicBezTo>
                  <a:lnTo>
                    <a:pt x="14597" y="240896"/>
                  </a:lnTo>
                  <a:cubicBezTo>
                    <a:pt x="15898" y="251442"/>
                    <a:pt x="25004" y="259341"/>
                    <a:pt x="35412" y="259155"/>
                  </a:cubicBezTo>
                  <a:cubicBezTo>
                    <a:pt x="45586" y="258969"/>
                    <a:pt x="54274" y="251164"/>
                    <a:pt x="55529" y="240896"/>
                  </a:cubicBezTo>
                  <a:cubicBezTo>
                    <a:pt x="62869" y="132644"/>
                    <a:pt x="68352" y="55427"/>
                    <a:pt x="70442" y="37772"/>
                  </a:cubicBezTo>
                  <a:close/>
                </a:path>
              </a:pathLst>
            </a:custGeom>
            <a:solidFill>
              <a:schemeClr val="tx1"/>
            </a:solidFill>
            <a:ln w="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>
                <a:latin typeface="Arial" panose="020B0604020202020204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0AF2EA94-7A09-39C7-1EEE-B0C9A0E85090}"/>
                </a:ext>
              </a:extLst>
            </p:cNvPr>
            <p:cNvSpPr/>
            <p:nvPr/>
          </p:nvSpPr>
          <p:spPr>
            <a:xfrm>
              <a:off x="329779" y="1764200"/>
              <a:ext cx="231285" cy="231285"/>
            </a:xfrm>
            <a:custGeom>
              <a:avLst/>
              <a:gdLst>
                <a:gd name="connsiteX0" fmla="*/ 53801 w 53800"/>
                <a:gd name="connsiteY0" fmla="*/ 26900 h 53800"/>
                <a:gd name="connsiteX1" fmla="*/ 26900 w 53800"/>
                <a:gd name="connsiteY1" fmla="*/ 53801 h 53800"/>
                <a:gd name="connsiteX2" fmla="*/ 0 w 53800"/>
                <a:gd name="connsiteY2" fmla="*/ 26900 h 53800"/>
                <a:gd name="connsiteX3" fmla="*/ 26900 w 53800"/>
                <a:gd name="connsiteY3" fmla="*/ 0 h 53800"/>
                <a:gd name="connsiteX4" fmla="*/ 53801 w 53800"/>
                <a:gd name="connsiteY4" fmla="*/ 26900 h 5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00" h="53800">
                  <a:moveTo>
                    <a:pt x="53801" y="26900"/>
                  </a:moveTo>
                  <a:cubicBezTo>
                    <a:pt x="53801" y="41757"/>
                    <a:pt x="41757" y="53801"/>
                    <a:pt x="26900" y="53801"/>
                  </a:cubicBezTo>
                  <a:cubicBezTo>
                    <a:pt x="12044" y="53801"/>
                    <a:pt x="0" y="41757"/>
                    <a:pt x="0" y="26900"/>
                  </a:cubicBezTo>
                  <a:cubicBezTo>
                    <a:pt x="0" y="12044"/>
                    <a:pt x="12044" y="0"/>
                    <a:pt x="26900" y="0"/>
                  </a:cubicBezTo>
                  <a:cubicBezTo>
                    <a:pt x="41757" y="0"/>
                    <a:pt x="53801" y="12044"/>
                    <a:pt x="53801" y="26900"/>
                  </a:cubicBezTo>
                  <a:close/>
                </a:path>
              </a:pathLst>
            </a:custGeom>
            <a:solidFill>
              <a:schemeClr val="tx1"/>
            </a:solidFill>
            <a:ln w="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>
                <a:latin typeface="Arial" panose="020B0604020202020204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C69FA35-D96D-4BD7-2C90-CC28AFCD5BFE}"/>
              </a:ext>
            </a:extLst>
          </p:cNvPr>
          <p:cNvSpPr/>
          <p:nvPr userDrawn="1"/>
        </p:nvSpPr>
        <p:spPr>
          <a:xfrm>
            <a:off x="0" y="6172200"/>
            <a:ext cx="12192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6C7BD-8712-0E9C-55A9-4A829D5DAF44}"/>
              </a:ext>
            </a:extLst>
          </p:cNvPr>
          <p:cNvGrpSpPr/>
          <p:nvPr userDrawn="1"/>
        </p:nvGrpSpPr>
        <p:grpSpPr>
          <a:xfrm>
            <a:off x="9926410" y="6414962"/>
            <a:ext cx="1536192" cy="381374"/>
            <a:chOff x="2794930" y="5836024"/>
            <a:chExt cx="2047773" cy="41659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411603A-DC41-663D-714C-F41EBEE698DA}"/>
                </a:ext>
              </a:extLst>
            </p:cNvPr>
            <p:cNvSpPr/>
            <p:nvPr/>
          </p:nvSpPr>
          <p:spPr>
            <a:xfrm>
              <a:off x="2794930" y="5836024"/>
              <a:ext cx="2047773" cy="20976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0" i="0">
                  <a:latin typeface="Arial" panose="020B0604020202020204" pitchFamily="34" charset="0"/>
                </a:rPr>
                <a:t>CONFIDENTIAL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B7B1429-B04F-95FF-64F2-1DDADB5C1AFF}"/>
                </a:ext>
              </a:extLst>
            </p:cNvPr>
            <p:cNvSpPr txBox="1"/>
            <p:nvPr/>
          </p:nvSpPr>
          <p:spPr>
            <a:xfrm>
              <a:off x="2794930" y="6050901"/>
              <a:ext cx="2047773" cy="201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b="0" i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</a:rPr>
                <a:t>Access Limited to Authorized Personnel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C25E60B-365F-3E05-B0FF-49F5D3F8AD9C}"/>
              </a:ext>
            </a:extLst>
          </p:cNvPr>
          <p:cNvSpPr txBox="1"/>
          <p:nvPr userDrawn="1"/>
        </p:nvSpPr>
        <p:spPr>
          <a:xfrm>
            <a:off x="2743207" y="6389855"/>
            <a:ext cx="71446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lnSpc>
                <a:spcPct val="100000"/>
              </a:lnSpc>
              <a:spcBef>
                <a:spcPts val="300"/>
              </a:spcBef>
            </a:pPr>
            <a: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This content is shared exclusively with the </a:t>
            </a:r>
            <a:r>
              <a:rPr lang="en-US" sz="750" b="1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CTO Office </a:t>
            </a:r>
            <a: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750" b="1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Product Management </a:t>
            </a:r>
            <a: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teams and is considered void if transferred to (or presented by) anyone outside of this group. </a:t>
            </a:r>
            <a:b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750" kern="0" spc="-20">
                <a:solidFill>
                  <a:schemeClr val="tx1">
                    <a:lumMod val="50000"/>
                    <a:lumOff val="50000"/>
                  </a:schemeClr>
                </a:solidFill>
              </a:rPr>
              <a:t>The contents are for individual use and should not be copied, transferred, uploaded or shared to anyone without written consent. © Fortinet Inc. All Rights Reserved.</a:t>
            </a:r>
          </a:p>
        </p:txBody>
      </p:sp>
      <p:sp>
        <p:nvSpPr>
          <p:cNvPr id="41" name="Rectangle 26">
            <a:extLst>
              <a:ext uri="{FF2B5EF4-FFF2-40B4-BE49-F238E27FC236}">
                <a16:creationId xmlns:a16="http://schemas.microsoft.com/office/drawing/2014/main" id="{3EA1367F-FA1F-BBD1-5A6F-B338786AAAA2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lumMod val="5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3E2D700-73A6-37AC-D158-859C726967E1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EC4E7B6C-4D86-BAEE-126C-8C5248423E96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3" name="Picture 9">
              <a:extLst>
                <a:ext uri="{FF2B5EF4-FFF2-40B4-BE49-F238E27FC236}">
                  <a16:creationId xmlns:a16="http://schemas.microsoft.com/office/drawing/2014/main" id="{88AA178E-1149-2E7C-283A-BC5C256A5D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A9FF979-9A39-C71F-A20C-0FF1D25864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91FC5D1-3855-3305-62B8-EE4C31714EA8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2025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95BE371-04B3-B4B9-7191-EBAC0200B247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BC22CE01-F523-054E-DD5F-8FD679110529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1F05ECA6-315D-65D3-532C-99E9C8936BA4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75FEDC7B-7243-B99A-33C1-CABAAEAD6850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F0183E41-C339-52BF-09B9-0F716F93BE66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E29322FC-A1CB-3478-9ABA-5F493E57B6AF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9" name="XPERTS-Logo-Col">
                <a:extLst>
                  <a:ext uri="{FF2B5EF4-FFF2-40B4-BE49-F238E27FC236}">
                    <a16:creationId xmlns:a16="http://schemas.microsoft.com/office/drawing/2014/main" id="{64E6E58C-6418-25DC-E5C4-466448255C49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50" name="Freeform 49">
                  <a:extLst>
                    <a:ext uri="{FF2B5EF4-FFF2-40B4-BE49-F238E27FC236}">
                      <a16:creationId xmlns:a16="http://schemas.microsoft.com/office/drawing/2014/main" id="{5BC6DD10-0C50-6F75-63EE-64F6ED0F6050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Freeform 50">
                  <a:extLst>
                    <a:ext uri="{FF2B5EF4-FFF2-40B4-BE49-F238E27FC236}">
                      <a16:creationId xmlns:a16="http://schemas.microsoft.com/office/drawing/2014/main" id="{C77FFBC7-89A3-8DA6-F24C-934027EFBAB3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Freeform 51">
                  <a:extLst>
                    <a:ext uri="{FF2B5EF4-FFF2-40B4-BE49-F238E27FC236}">
                      <a16:creationId xmlns:a16="http://schemas.microsoft.com/office/drawing/2014/main" id="{D98584D4-8451-EDD9-F8A7-F09277D96A09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Freeform 52">
                  <a:extLst>
                    <a:ext uri="{FF2B5EF4-FFF2-40B4-BE49-F238E27FC236}">
                      <a16:creationId xmlns:a16="http://schemas.microsoft.com/office/drawing/2014/main" id="{568C9ACF-5581-EED3-7800-B9CCEDDC8C1A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97069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/>
      <p:bldP spid="43" grpId="0" animBg="1"/>
      <p:bldP spid="44" grpId="0" animBg="1"/>
    </p:bldLst>
  </p:timing>
  <p:extLst>
    <p:ext uri="{DCECCB84-F9BA-43D5-87BE-67443E8EF086}">
      <p15:sldGuideLst xmlns:p15="http://schemas.microsoft.com/office/powerpoint/2012/main">
        <p15:guide id="2" orient="horz" pos="4104">
          <p15:clr>
            <a:srgbClr val="FBAE40"/>
          </p15:clr>
        </p15:guide>
        <p15:guide id="4" orient="horz" pos="67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6">
            <a:extLst>
              <a:ext uri="{FF2B5EF4-FFF2-40B4-BE49-F238E27FC236}">
                <a16:creationId xmlns:a16="http://schemas.microsoft.com/office/drawing/2014/main" id="{40977E63-1AC0-690B-5154-2946D51A56CE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lumMod val="50000"/>
                  </a:schemeClr>
                </a:solidFill>
              </a:rPr>
              <a:pPr lvl="0" algn="ctr"/>
              <a:t>‹#›</a:t>
            </a:fld>
            <a:endParaRPr 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4AA6FDA-D755-DFCD-6944-D7AAD29877F1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20">
            <a:extLst>
              <a:ext uri="{FF2B5EF4-FFF2-40B4-BE49-F238E27FC236}">
                <a16:creationId xmlns:a16="http://schemas.microsoft.com/office/drawing/2014/main" id="{F76CF8FC-174F-0575-1C8B-D06BE0F87298}"/>
              </a:ext>
            </a:extLst>
          </p:cNvPr>
          <p:cNvSpPr txBox="1">
            <a:spLocks/>
          </p:cNvSpPr>
          <p:nvPr userDrawn="1"/>
        </p:nvSpPr>
        <p:spPr>
          <a:xfrm>
            <a:off x="7729979" y="6362991"/>
            <a:ext cx="39102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Fortinet Inc. All Rights Reserved. Proprietary and Confidential. 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6FDD5CF-3163-D2D6-0CF8-F77B4E24B69C}"/>
              </a:ext>
            </a:extLst>
          </p:cNvPr>
          <p:cNvGrpSpPr/>
          <p:nvPr userDrawn="1"/>
        </p:nvGrpSpPr>
        <p:grpSpPr>
          <a:xfrm>
            <a:off x="348582" y="6329935"/>
            <a:ext cx="2749266" cy="430887"/>
            <a:chOff x="348582" y="6329935"/>
            <a:chExt cx="2749266" cy="430887"/>
          </a:xfrm>
        </p:grpSpPr>
        <p:pic>
          <p:nvPicPr>
            <p:cNvPr id="5" name="Picture 9">
              <a:extLst>
                <a:ext uri="{FF2B5EF4-FFF2-40B4-BE49-F238E27FC236}">
                  <a16:creationId xmlns:a16="http://schemas.microsoft.com/office/drawing/2014/main" id="{C1EBDF05-BA01-646F-0AEB-7339AB8C9B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rcRect/>
            <a:stretch/>
          </p:blipFill>
          <p:spPr>
            <a:xfrm>
              <a:off x="348582" y="6450377"/>
              <a:ext cx="278208" cy="190352"/>
            </a:xfrm>
            <a:prstGeom prst="rect">
              <a:avLst/>
            </a:prstGeom>
          </p:spPr>
        </p:pic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F774DCB-9363-370B-4181-C979EE7F22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29054" y="6431544"/>
              <a:ext cx="0" cy="22860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AD9FED7-AF65-B7CE-F7E0-FB4713FCF19A}"/>
                </a:ext>
              </a:extLst>
            </p:cNvPr>
            <p:cNvSpPr txBox="1"/>
            <p:nvPr userDrawn="1"/>
          </p:nvSpPr>
          <p:spPr>
            <a:xfrm>
              <a:off x="2014792" y="6329935"/>
              <a:ext cx="1083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2025</a:t>
              </a: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9A0BC1E9-92CE-8E3B-6DC0-9DE580D5F1BA}"/>
                </a:ext>
              </a:extLst>
            </p:cNvPr>
            <p:cNvGrpSpPr/>
            <p:nvPr userDrawn="1"/>
          </p:nvGrpSpPr>
          <p:grpSpPr>
            <a:xfrm>
              <a:off x="961358" y="6445855"/>
              <a:ext cx="1077832" cy="203040"/>
              <a:chOff x="913195" y="5027866"/>
              <a:chExt cx="2253021" cy="424419"/>
            </a:xfrm>
          </p:grpSpPr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446BC055-8236-FEC3-027B-16AC4CE076CD}"/>
                  </a:ext>
                </a:extLst>
              </p:cNvPr>
              <p:cNvSpPr/>
              <p:nvPr/>
            </p:nvSpPr>
            <p:spPr>
              <a:xfrm>
                <a:off x="1362436" y="5033527"/>
                <a:ext cx="332555" cy="413906"/>
              </a:xfrm>
              <a:custGeom>
                <a:avLst/>
                <a:gdLst>
                  <a:gd name="connsiteX0" fmla="*/ 178823 w 332555"/>
                  <a:gd name="connsiteY0" fmla="*/ 0 h 413906"/>
                  <a:gd name="connsiteX1" fmla="*/ 332555 w 332555"/>
                  <a:gd name="connsiteY1" fmla="*/ 146321 h 413906"/>
                  <a:gd name="connsiteX2" fmla="*/ 174772 w 332555"/>
                  <a:gd name="connsiteY2" fmla="*/ 291028 h 413906"/>
                  <a:gd name="connsiteX3" fmla="*/ 112467 w 332555"/>
                  <a:gd name="connsiteY3" fmla="*/ 291028 h 413906"/>
                  <a:gd name="connsiteX4" fmla="*/ 112467 w 332555"/>
                  <a:gd name="connsiteY4" fmla="*/ 413906 h 413906"/>
                  <a:gd name="connsiteX5" fmla="*/ 0 w 332555"/>
                  <a:gd name="connsiteY5" fmla="*/ 413906 h 413906"/>
                  <a:gd name="connsiteX6" fmla="*/ 0 w 332555"/>
                  <a:gd name="connsiteY6" fmla="*/ 53260 h 413906"/>
                  <a:gd name="connsiteX7" fmla="*/ 53308 w 332555"/>
                  <a:gd name="connsiteY7" fmla="*/ 0 h 413906"/>
                  <a:gd name="connsiteX8" fmla="*/ 178823 w 332555"/>
                  <a:gd name="connsiteY8" fmla="*/ 0 h 413906"/>
                  <a:gd name="connsiteX9" fmla="*/ 152117 w 332555"/>
                  <a:gd name="connsiteY9" fmla="*/ 203719 h 413906"/>
                  <a:gd name="connsiteX10" fmla="*/ 215232 w 332555"/>
                  <a:gd name="connsiteY10" fmla="*/ 146321 h 413906"/>
                  <a:gd name="connsiteX11" fmla="*/ 152117 w 332555"/>
                  <a:gd name="connsiteY11" fmla="*/ 89733 h 413906"/>
                  <a:gd name="connsiteX12" fmla="*/ 112467 w 332555"/>
                  <a:gd name="connsiteY12" fmla="*/ 89733 h 413906"/>
                  <a:gd name="connsiteX13" fmla="*/ 112467 w 332555"/>
                  <a:gd name="connsiteY13" fmla="*/ 203719 h 413906"/>
                  <a:gd name="connsiteX14" fmla="*/ 152117 w 332555"/>
                  <a:gd name="connsiteY14" fmla="*/ 203719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2555" h="413906">
                    <a:moveTo>
                      <a:pt x="178823" y="0"/>
                    </a:moveTo>
                    <a:cubicBezTo>
                      <a:pt x="270857" y="0"/>
                      <a:pt x="332555" y="58205"/>
                      <a:pt x="332555" y="146321"/>
                    </a:cubicBezTo>
                    <a:cubicBezTo>
                      <a:pt x="332555" y="235450"/>
                      <a:pt x="269241" y="291028"/>
                      <a:pt x="174772" y="291028"/>
                    </a:cubicBezTo>
                    <a:lnTo>
                      <a:pt x="112467" y="291028"/>
                    </a:lnTo>
                    <a:lnTo>
                      <a:pt x="112467" y="413906"/>
                    </a:lnTo>
                    <a:lnTo>
                      <a:pt x="0" y="413906"/>
                    </a:lnTo>
                    <a:lnTo>
                      <a:pt x="0" y="53260"/>
                    </a:lnTo>
                    <a:cubicBezTo>
                      <a:pt x="0" y="23843"/>
                      <a:pt x="23867" y="0"/>
                      <a:pt x="53308" y="0"/>
                    </a:cubicBezTo>
                    <a:lnTo>
                      <a:pt x="178823" y="0"/>
                    </a:lnTo>
                    <a:close/>
                    <a:moveTo>
                      <a:pt x="152117" y="203719"/>
                    </a:moveTo>
                    <a:cubicBezTo>
                      <a:pt x="191566" y="203719"/>
                      <a:pt x="215232" y="181690"/>
                      <a:pt x="215232" y="146321"/>
                    </a:cubicBezTo>
                    <a:cubicBezTo>
                      <a:pt x="215232" y="110751"/>
                      <a:pt x="191566" y="89733"/>
                      <a:pt x="152117" y="89733"/>
                    </a:cubicBezTo>
                    <a:lnTo>
                      <a:pt x="112467" y="89733"/>
                    </a:lnTo>
                    <a:lnTo>
                      <a:pt x="112467" y="203719"/>
                    </a:lnTo>
                    <a:lnTo>
                      <a:pt x="152117" y="203719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958DC0B0-4603-F133-EC80-B88ACC07F916}"/>
                  </a:ext>
                </a:extLst>
              </p:cNvPr>
              <p:cNvSpPr/>
              <p:nvPr/>
            </p:nvSpPr>
            <p:spPr>
              <a:xfrm>
                <a:off x="1736468" y="5033527"/>
                <a:ext cx="298569" cy="413906"/>
              </a:xfrm>
              <a:custGeom>
                <a:avLst/>
                <a:gdLst>
                  <a:gd name="connsiteX0" fmla="*/ 0 w 298569"/>
                  <a:gd name="connsiteY0" fmla="*/ 0 h 413906"/>
                  <a:gd name="connsiteX1" fmla="*/ 298569 w 298569"/>
                  <a:gd name="connsiteY1" fmla="*/ 0 h 413906"/>
                  <a:gd name="connsiteX2" fmla="*/ 298569 w 298569"/>
                  <a:gd name="connsiteY2" fmla="*/ 90541 h 413906"/>
                  <a:gd name="connsiteX3" fmla="*/ 112467 w 298569"/>
                  <a:gd name="connsiteY3" fmla="*/ 90541 h 413906"/>
                  <a:gd name="connsiteX4" fmla="*/ 112467 w 298569"/>
                  <a:gd name="connsiteY4" fmla="*/ 161683 h 413906"/>
                  <a:gd name="connsiteX5" fmla="*/ 283196 w 298569"/>
                  <a:gd name="connsiteY5" fmla="*/ 161683 h 413906"/>
                  <a:gd name="connsiteX6" fmla="*/ 283196 w 298569"/>
                  <a:gd name="connsiteY6" fmla="*/ 252223 h 413906"/>
                  <a:gd name="connsiteX7" fmla="*/ 112467 w 298569"/>
                  <a:gd name="connsiteY7" fmla="*/ 252223 h 413906"/>
                  <a:gd name="connsiteX8" fmla="*/ 112467 w 298569"/>
                  <a:gd name="connsiteY8" fmla="*/ 323366 h 413906"/>
                  <a:gd name="connsiteX9" fmla="*/ 297764 w 298569"/>
                  <a:gd name="connsiteY9" fmla="*/ 323366 h 413906"/>
                  <a:gd name="connsiteX10" fmla="*/ 297764 w 298569"/>
                  <a:gd name="connsiteY10" fmla="*/ 413906 h 413906"/>
                  <a:gd name="connsiteX11" fmla="*/ 53383 w 298569"/>
                  <a:gd name="connsiteY11" fmla="*/ 413906 h 413906"/>
                  <a:gd name="connsiteX12" fmla="*/ 0 w 298569"/>
                  <a:gd name="connsiteY12" fmla="*/ 360572 h 413906"/>
                  <a:gd name="connsiteX13" fmla="*/ 0 w 298569"/>
                  <a:gd name="connsiteY13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8569" h="413906">
                    <a:moveTo>
                      <a:pt x="0" y="0"/>
                    </a:moveTo>
                    <a:lnTo>
                      <a:pt x="298569" y="0"/>
                    </a:lnTo>
                    <a:lnTo>
                      <a:pt x="298569" y="90541"/>
                    </a:lnTo>
                    <a:lnTo>
                      <a:pt x="112467" y="90541"/>
                    </a:lnTo>
                    <a:lnTo>
                      <a:pt x="112467" y="161683"/>
                    </a:lnTo>
                    <a:lnTo>
                      <a:pt x="283196" y="161683"/>
                    </a:lnTo>
                    <a:lnTo>
                      <a:pt x="283196" y="252223"/>
                    </a:lnTo>
                    <a:lnTo>
                      <a:pt x="112467" y="252223"/>
                    </a:lnTo>
                    <a:lnTo>
                      <a:pt x="112467" y="323366"/>
                    </a:lnTo>
                    <a:lnTo>
                      <a:pt x="297764" y="323366"/>
                    </a:lnTo>
                    <a:lnTo>
                      <a:pt x="297764" y="413906"/>
                    </a:lnTo>
                    <a:lnTo>
                      <a:pt x="53383" y="413906"/>
                    </a:lnTo>
                    <a:cubicBezTo>
                      <a:pt x="23900" y="413906"/>
                      <a:pt x="0" y="390028"/>
                      <a:pt x="0" y="360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D03A9B44-1099-D936-3223-541220012811}"/>
                  </a:ext>
                </a:extLst>
              </p:cNvPr>
              <p:cNvSpPr/>
              <p:nvPr/>
            </p:nvSpPr>
            <p:spPr>
              <a:xfrm>
                <a:off x="2088270" y="5033527"/>
                <a:ext cx="346312" cy="413906"/>
              </a:xfrm>
              <a:custGeom>
                <a:avLst/>
                <a:gdLst>
                  <a:gd name="connsiteX0" fmla="*/ 0 w 346312"/>
                  <a:gd name="connsiteY0" fmla="*/ 53279 h 413906"/>
                  <a:gd name="connsiteX1" fmla="*/ 53329 w 346312"/>
                  <a:gd name="connsiteY1" fmla="*/ 0 h 413906"/>
                  <a:gd name="connsiteX2" fmla="*/ 178823 w 346312"/>
                  <a:gd name="connsiteY2" fmla="*/ 0 h 413906"/>
                  <a:gd name="connsiteX3" fmla="*/ 332555 w 346312"/>
                  <a:gd name="connsiteY3" fmla="*/ 140662 h 413906"/>
                  <a:gd name="connsiteX4" fmla="*/ 262159 w 346312"/>
                  <a:gd name="connsiteY4" fmla="*/ 259499 h 413906"/>
                  <a:gd name="connsiteX5" fmla="*/ 346312 w 346312"/>
                  <a:gd name="connsiteY5" fmla="*/ 413906 h 413906"/>
                  <a:gd name="connsiteX6" fmla="*/ 224131 w 346312"/>
                  <a:gd name="connsiteY6" fmla="*/ 413906 h 413906"/>
                  <a:gd name="connsiteX7" fmla="*/ 151306 w 346312"/>
                  <a:gd name="connsiteY7" fmla="*/ 277286 h 413906"/>
                  <a:gd name="connsiteX8" fmla="*/ 112469 w 346312"/>
                  <a:gd name="connsiteY8" fmla="*/ 277286 h 413906"/>
                  <a:gd name="connsiteX9" fmla="*/ 112469 w 346312"/>
                  <a:gd name="connsiteY9" fmla="*/ 413906 h 413906"/>
                  <a:gd name="connsiteX10" fmla="*/ 0 w 346312"/>
                  <a:gd name="connsiteY10" fmla="*/ 413906 h 413906"/>
                  <a:gd name="connsiteX11" fmla="*/ 0 w 346312"/>
                  <a:gd name="connsiteY11" fmla="*/ 53279 h 413906"/>
                  <a:gd name="connsiteX12" fmla="*/ 152119 w 346312"/>
                  <a:gd name="connsiteY12" fmla="*/ 189977 h 413906"/>
                  <a:gd name="connsiteX13" fmla="*/ 215235 w 346312"/>
                  <a:gd name="connsiteY13" fmla="*/ 140662 h 413906"/>
                  <a:gd name="connsiteX14" fmla="*/ 152119 w 346312"/>
                  <a:gd name="connsiteY14" fmla="*/ 89733 h 413906"/>
                  <a:gd name="connsiteX15" fmla="*/ 112469 w 346312"/>
                  <a:gd name="connsiteY15" fmla="*/ 89733 h 413906"/>
                  <a:gd name="connsiteX16" fmla="*/ 112469 w 346312"/>
                  <a:gd name="connsiteY16" fmla="*/ 189977 h 413906"/>
                  <a:gd name="connsiteX17" fmla="*/ 152119 w 346312"/>
                  <a:gd name="connsiteY17" fmla="*/ 189977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6312" h="413906">
                    <a:moveTo>
                      <a:pt x="0" y="53279"/>
                    </a:moveTo>
                    <a:cubicBezTo>
                      <a:pt x="0" y="23854"/>
                      <a:pt x="23878" y="0"/>
                      <a:pt x="53329" y="0"/>
                    </a:cubicBezTo>
                    <a:lnTo>
                      <a:pt x="178823" y="0"/>
                    </a:lnTo>
                    <a:cubicBezTo>
                      <a:pt x="270860" y="0"/>
                      <a:pt x="332555" y="52544"/>
                      <a:pt x="332555" y="140662"/>
                    </a:cubicBezTo>
                    <a:cubicBezTo>
                      <a:pt x="332555" y="198060"/>
                      <a:pt x="306256" y="238281"/>
                      <a:pt x="262159" y="259499"/>
                    </a:cubicBezTo>
                    <a:lnTo>
                      <a:pt x="346312" y="413906"/>
                    </a:lnTo>
                    <a:lnTo>
                      <a:pt x="224131" y="413906"/>
                    </a:lnTo>
                    <a:lnTo>
                      <a:pt x="151306" y="277286"/>
                    </a:lnTo>
                    <a:lnTo>
                      <a:pt x="112469" y="277286"/>
                    </a:lnTo>
                    <a:lnTo>
                      <a:pt x="112469" y="413906"/>
                    </a:lnTo>
                    <a:lnTo>
                      <a:pt x="0" y="413906"/>
                    </a:lnTo>
                    <a:lnTo>
                      <a:pt x="0" y="53279"/>
                    </a:lnTo>
                    <a:close/>
                    <a:moveTo>
                      <a:pt x="152119" y="189977"/>
                    </a:moveTo>
                    <a:cubicBezTo>
                      <a:pt x="191566" y="189977"/>
                      <a:pt x="215235" y="176032"/>
                      <a:pt x="215235" y="140662"/>
                    </a:cubicBezTo>
                    <a:cubicBezTo>
                      <a:pt x="215235" y="105092"/>
                      <a:pt x="191566" y="89733"/>
                      <a:pt x="152119" y="89733"/>
                    </a:cubicBezTo>
                    <a:lnTo>
                      <a:pt x="112469" y="89733"/>
                    </a:lnTo>
                    <a:lnTo>
                      <a:pt x="112469" y="189977"/>
                    </a:lnTo>
                    <a:lnTo>
                      <a:pt x="152119" y="189977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3C0F6E6A-DA88-F974-3991-0BEA7A54B113}"/>
                  </a:ext>
                </a:extLst>
              </p:cNvPr>
              <p:cNvSpPr/>
              <p:nvPr/>
            </p:nvSpPr>
            <p:spPr>
              <a:xfrm>
                <a:off x="2446442" y="5033527"/>
                <a:ext cx="360066" cy="413906"/>
              </a:xfrm>
              <a:custGeom>
                <a:avLst/>
                <a:gdLst>
                  <a:gd name="connsiteX0" fmla="*/ 0 w 360066"/>
                  <a:gd name="connsiteY0" fmla="*/ 0 h 413906"/>
                  <a:gd name="connsiteX1" fmla="*/ 360067 w 360066"/>
                  <a:gd name="connsiteY1" fmla="*/ 0 h 413906"/>
                  <a:gd name="connsiteX2" fmla="*/ 360067 w 360066"/>
                  <a:gd name="connsiteY2" fmla="*/ 90541 h 413906"/>
                  <a:gd name="connsiteX3" fmla="*/ 235459 w 360066"/>
                  <a:gd name="connsiteY3" fmla="*/ 90541 h 413906"/>
                  <a:gd name="connsiteX4" fmla="*/ 235459 w 360066"/>
                  <a:gd name="connsiteY4" fmla="*/ 413906 h 413906"/>
                  <a:gd name="connsiteX5" fmla="*/ 124608 w 360066"/>
                  <a:gd name="connsiteY5" fmla="*/ 413906 h 413906"/>
                  <a:gd name="connsiteX6" fmla="*/ 124608 w 360066"/>
                  <a:gd name="connsiteY6" fmla="*/ 90541 h 413906"/>
                  <a:gd name="connsiteX7" fmla="*/ 0 w 360066"/>
                  <a:gd name="connsiteY7" fmla="*/ 90541 h 413906"/>
                  <a:gd name="connsiteX8" fmla="*/ 0 w 360066"/>
                  <a:gd name="connsiteY8" fmla="*/ 0 h 41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066" h="413906">
                    <a:moveTo>
                      <a:pt x="0" y="0"/>
                    </a:moveTo>
                    <a:lnTo>
                      <a:pt x="360067" y="0"/>
                    </a:lnTo>
                    <a:lnTo>
                      <a:pt x="360067" y="90541"/>
                    </a:lnTo>
                    <a:lnTo>
                      <a:pt x="235459" y="90541"/>
                    </a:lnTo>
                    <a:lnTo>
                      <a:pt x="235459" y="413906"/>
                    </a:lnTo>
                    <a:lnTo>
                      <a:pt x="124608" y="413906"/>
                    </a:lnTo>
                    <a:lnTo>
                      <a:pt x="124608" y="90541"/>
                    </a:lnTo>
                    <a:lnTo>
                      <a:pt x="0" y="905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E54D2E06-6BF3-5235-909C-3E08DD868561}"/>
                  </a:ext>
                </a:extLst>
              </p:cNvPr>
              <p:cNvSpPr/>
              <p:nvPr/>
            </p:nvSpPr>
            <p:spPr>
              <a:xfrm>
                <a:off x="2819094" y="5027866"/>
                <a:ext cx="347122" cy="424419"/>
              </a:xfrm>
              <a:custGeom>
                <a:avLst/>
                <a:gdLst>
                  <a:gd name="connsiteX0" fmla="*/ 178009 w 347122"/>
                  <a:gd name="connsiteY0" fmla="*/ 92160 h 424419"/>
                  <a:gd name="connsiteX1" fmla="*/ 127840 w 347122"/>
                  <a:gd name="connsiteY1" fmla="*/ 123689 h 424419"/>
                  <a:gd name="connsiteX2" fmla="*/ 183676 w 347122"/>
                  <a:gd name="connsiteY2" fmla="*/ 163300 h 424419"/>
                  <a:gd name="connsiteX3" fmla="*/ 217659 w 347122"/>
                  <a:gd name="connsiteY3" fmla="*/ 170576 h 424419"/>
                  <a:gd name="connsiteX4" fmla="*/ 347123 w 347122"/>
                  <a:gd name="connsiteY4" fmla="*/ 297496 h 424419"/>
                  <a:gd name="connsiteX5" fmla="*/ 178820 w 347122"/>
                  <a:gd name="connsiteY5" fmla="*/ 424419 h 424419"/>
                  <a:gd name="connsiteX6" fmla="*/ 0 w 347122"/>
                  <a:gd name="connsiteY6" fmla="*/ 274051 h 424419"/>
                  <a:gd name="connsiteX7" fmla="*/ 106808 w 347122"/>
                  <a:gd name="connsiteY7" fmla="*/ 274051 h 424419"/>
                  <a:gd name="connsiteX8" fmla="*/ 177199 w 347122"/>
                  <a:gd name="connsiteY8" fmla="*/ 332262 h 424419"/>
                  <a:gd name="connsiteX9" fmla="*/ 232221 w 347122"/>
                  <a:gd name="connsiteY9" fmla="*/ 297496 h 424419"/>
                  <a:gd name="connsiteX10" fmla="*/ 169916 w 347122"/>
                  <a:gd name="connsiteY10" fmla="*/ 257078 h 424419"/>
                  <a:gd name="connsiteX11" fmla="*/ 128650 w 347122"/>
                  <a:gd name="connsiteY11" fmla="*/ 248182 h 424419"/>
                  <a:gd name="connsiteX12" fmla="*/ 10520 w 347122"/>
                  <a:gd name="connsiteY12" fmla="*/ 131772 h 424419"/>
                  <a:gd name="connsiteX13" fmla="*/ 178009 w 347122"/>
                  <a:gd name="connsiteY13" fmla="*/ 0 h 424419"/>
                  <a:gd name="connsiteX14" fmla="*/ 341456 w 347122"/>
                  <a:gd name="connsiteY14" fmla="*/ 135006 h 424419"/>
                  <a:gd name="connsiteX15" fmla="*/ 233837 w 347122"/>
                  <a:gd name="connsiteY15" fmla="*/ 135006 h 424419"/>
                  <a:gd name="connsiteX16" fmla="*/ 178009 w 347122"/>
                  <a:gd name="connsiteY16" fmla="*/ 92160 h 42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7122" h="424419">
                    <a:moveTo>
                      <a:pt x="178009" y="92160"/>
                    </a:moveTo>
                    <a:cubicBezTo>
                      <a:pt x="143213" y="92160"/>
                      <a:pt x="128043" y="105501"/>
                      <a:pt x="127840" y="123689"/>
                    </a:cubicBezTo>
                    <a:cubicBezTo>
                      <a:pt x="126834" y="143493"/>
                      <a:pt x="144430" y="155016"/>
                      <a:pt x="183676" y="163300"/>
                    </a:cubicBezTo>
                    <a:lnTo>
                      <a:pt x="217659" y="170576"/>
                    </a:lnTo>
                    <a:cubicBezTo>
                      <a:pt x="309089" y="190180"/>
                      <a:pt x="346716" y="234442"/>
                      <a:pt x="347123" y="297496"/>
                    </a:cubicBezTo>
                    <a:cubicBezTo>
                      <a:pt x="346716" y="379146"/>
                      <a:pt x="283804" y="424419"/>
                      <a:pt x="178820" y="424419"/>
                    </a:cubicBezTo>
                    <a:cubicBezTo>
                      <a:pt x="70797" y="424419"/>
                      <a:pt x="407" y="377935"/>
                      <a:pt x="0" y="274051"/>
                    </a:cubicBezTo>
                    <a:lnTo>
                      <a:pt x="106808" y="274051"/>
                    </a:lnTo>
                    <a:cubicBezTo>
                      <a:pt x="108628" y="312048"/>
                      <a:pt x="134114" y="332262"/>
                      <a:pt x="177199" y="332262"/>
                    </a:cubicBezTo>
                    <a:cubicBezTo>
                      <a:pt x="213205" y="332262"/>
                      <a:pt x="231817" y="317913"/>
                      <a:pt x="232221" y="297496"/>
                    </a:cubicBezTo>
                    <a:cubicBezTo>
                      <a:pt x="231817" y="278702"/>
                      <a:pt x="216038" y="267184"/>
                      <a:pt x="169916" y="257078"/>
                    </a:cubicBezTo>
                    <a:lnTo>
                      <a:pt x="128650" y="248182"/>
                    </a:lnTo>
                    <a:cubicBezTo>
                      <a:pt x="55221" y="232422"/>
                      <a:pt x="10316" y="196445"/>
                      <a:pt x="10520" y="131772"/>
                    </a:cubicBezTo>
                    <a:cubicBezTo>
                      <a:pt x="9910" y="52950"/>
                      <a:pt x="79498" y="0"/>
                      <a:pt x="178009" y="0"/>
                    </a:cubicBezTo>
                    <a:cubicBezTo>
                      <a:pt x="278343" y="0"/>
                      <a:pt x="341052" y="53762"/>
                      <a:pt x="341456" y="135006"/>
                    </a:cubicBezTo>
                    <a:lnTo>
                      <a:pt x="233837" y="135006"/>
                    </a:lnTo>
                    <a:cubicBezTo>
                      <a:pt x="231614" y="108126"/>
                      <a:pt x="214422" y="92160"/>
                      <a:pt x="178009" y="92160"/>
                    </a:cubicBezTo>
                    <a:close/>
                  </a:path>
                </a:pathLst>
              </a:custGeom>
              <a:solidFill>
                <a:schemeClr val="tx1"/>
              </a:solidFill>
              <a:ln w="2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2" name="XPERTS-Logo-Col">
                <a:extLst>
                  <a:ext uri="{FF2B5EF4-FFF2-40B4-BE49-F238E27FC236}">
                    <a16:creationId xmlns:a16="http://schemas.microsoft.com/office/drawing/2014/main" id="{64602533-0F80-D2B1-C960-C12E54B0DE32}"/>
                  </a:ext>
                </a:extLst>
              </p:cNvPr>
              <p:cNvGrpSpPr/>
              <p:nvPr/>
            </p:nvGrpSpPr>
            <p:grpSpPr>
              <a:xfrm>
                <a:off x="913195" y="5033527"/>
                <a:ext cx="414281" cy="413906"/>
                <a:chOff x="913195" y="5033527"/>
                <a:chExt cx="414281" cy="413906"/>
              </a:xfrm>
            </p:grpSpPr>
            <p:sp>
              <p:nvSpPr>
                <p:cNvPr id="73" name="Freeform 72">
                  <a:extLst>
                    <a:ext uri="{FF2B5EF4-FFF2-40B4-BE49-F238E27FC236}">
                      <a16:creationId xmlns:a16="http://schemas.microsoft.com/office/drawing/2014/main" id="{E9E3FBED-BE7F-F098-3EE2-7AE2BFC48B70}"/>
                    </a:ext>
                  </a:extLst>
                </p:cNvPr>
                <p:cNvSpPr/>
                <p:nvPr/>
              </p:nvSpPr>
              <p:spPr>
                <a:xfrm>
                  <a:off x="913195" y="5033527"/>
                  <a:ext cx="270814" cy="413809"/>
                </a:xfrm>
                <a:custGeom>
                  <a:avLst/>
                  <a:gdLst>
                    <a:gd name="connsiteX0" fmla="*/ 270649 w 270814"/>
                    <a:gd name="connsiteY0" fmla="*/ 206905 h 413809"/>
                    <a:gd name="connsiteX1" fmla="*/ 270715 w 270814"/>
                    <a:gd name="connsiteY1" fmla="*/ 206809 h 413809"/>
                    <a:gd name="connsiteX2" fmla="*/ 141303 w 270814"/>
                    <a:gd name="connsiteY2" fmla="*/ 20211 h 413809"/>
                    <a:gd name="connsiteX3" fmla="*/ 102673 w 270814"/>
                    <a:gd name="connsiteY3" fmla="*/ 0 h 413809"/>
                    <a:gd name="connsiteX4" fmla="*/ 0 w 270814"/>
                    <a:gd name="connsiteY4" fmla="*/ 0 h 413809"/>
                    <a:gd name="connsiteX5" fmla="*/ 143398 w 270814"/>
                    <a:gd name="connsiteY5" fmla="*/ 207049 h 413809"/>
                    <a:gd name="connsiteX6" fmla="*/ 0 w 270814"/>
                    <a:gd name="connsiteY6" fmla="*/ 413810 h 413809"/>
                    <a:gd name="connsiteX7" fmla="*/ 103076 w 270814"/>
                    <a:gd name="connsiteY7" fmla="*/ 413810 h 413809"/>
                    <a:gd name="connsiteX8" fmla="*/ 141686 w 270814"/>
                    <a:gd name="connsiteY8" fmla="*/ 393594 h 413809"/>
                    <a:gd name="connsiteX9" fmla="*/ 270814 w 270814"/>
                    <a:gd name="connsiteY9" fmla="*/ 207146 h 413809"/>
                    <a:gd name="connsiteX10" fmla="*/ 270649 w 270814"/>
                    <a:gd name="connsiteY10" fmla="*/ 206905 h 413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814" h="413809">
                      <a:moveTo>
                        <a:pt x="270649" y="206905"/>
                      </a:moveTo>
                      <a:lnTo>
                        <a:pt x="270715" y="206809"/>
                      </a:lnTo>
                      <a:lnTo>
                        <a:pt x="141303" y="20211"/>
                      </a:lnTo>
                      <a:cubicBezTo>
                        <a:pt x="132523" y="7551"/>
                        <a:pt x="118088" y="0"/>
                        <a:pt x="102673" y="0"/>
                      </a:cubicBezTo>
                      <a:lnTo>
                        <a:pt x="0" y="0"/>
                      </a:lnTo>
                      <a:lnTo>
                        <a:pt x="143398" y="207049"/>
                      </a:lnTo>
                      <a:lnTo>
                        <a:pt x="0" y="413810"/>
                      </a:lnTo>
                      <a:lnTo>
                        <a:pt x="103076" y="413810"/>
                      </a:lnTo>
                      <a:cubicBezTo>
                        <a:pt x="118487" y="413810"/>
                        <a:pt x="132917" y="406253"/>
                        <a:pt x="141686" y="393594"/>
                      </a:cubicBezTo>
                      <a:lnTo>
                        <a:pt x="270814" y="207146"/>
                      </a:lnTo>
                      <a:lnTo>
                        <a:pt x="270649" y="206905"/>
                      </a:lnTo>
                      <a:close/>
                    </a:path>
                  </a:pathLst>
                </a:custGeom>
                <a:solidFill>
                  <a:srgbClr val="D9291C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" name="Freeform 73">
                  <a:extLst>
                    <a:ext uri="{FF2B5EF4-FFF2-40B4-BE49-F238E27FC236}">
                      <a16:creationId xmlns:a16="http://schemas.microsoft.com/office/drawing/2014/main" id="{60D45C6B-554C-C26C-13A1-BCEE3CF44E19}"/>
                    </a:ext>
                  </a:extLst>
                </p:cNvPr>
                <p:cNvSpPr/>
                <p:nvPr/>
              </p:nvSpPr>
              <p:spPr>
                <a:xfrm>
                  <a:off x="1149402" y="5282578"/>
                  <a:ext cx="178073" cy="164759"/>
                </a:xfrm>
                <a:custGeom>
                  <a:avLst/>
                  <a:gdLst>
                    <a:gd name="connsiteX0" fmla="*/ 63806 w 178073"/>
                    <a:gd name="connsiteY0" fmla="*/ 0 h 164759"/>
                    <a:gd name="connsiteX1" fmla="*/ 0 w 178073"/>
                    <a:gd name="connsiteY1" fmla="*/ 92003 h 164759"/>
                    <a:gd name="connsiteX2" fmla="*/ 36386 w 178073"/>
                    <a:gd name="connsiteY2" fmla="*/ 144543 h 164759"/>
                    <a:gd name="connsiteX3" fmla="*/ 74997 w 178073"/>
                    <a:gd name="connsiteY3" fmla="*/ 164760 h 164759"/>
                    <a:gd name="connsiteX4" fmla="*/ 178074 w 178073"/>
                    <a:gd name="connsiteY4" fmla="*/ 164760 h 164759"/>
                    <a:gd name="connsiteX5" fmla="*/ 63806 w 178073"/>
                    <a:gd name="connsiteY5" fmla="*/ 0 h 164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9">
                      <a:moveTo>
                        <a:pt x="63806" y="0"/>
                      </a:moveTo>
                      <a:lnTo>
                        <a:pt x="0" y="92003"/>
                      </a:lnTo>
                      <a:lnTo>
                        <a:pt x="36386" y="144543"/>
                      </a:lnTo>
                      <a:cubicBezTo>
                        <a:pt x="45156" y="157203"/>
                        <a:pt x="59584" y="164760"/>
                        <a:pt x="74997" y="164760"/>
                      </a:cubicBezTo>
                      <a:lnTo>
                        <a:pt x="178074" y="164760"/>
                      </a:lnTo>
                      <a:lnTo>
                        <a:pt x="63806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" name="Freeform 74">
                  <a:extLst>
                    <a:ext uri="{FF2B5EF4-FFF2-40B4-BE49-F238E27FC236}">
                      <a16:creationId xmlns:a16="http://schemas.microsoft.com/office/drawing/2014/main" id="{7B7B8057-DA3B-7440-4063-0AA373B1C9ED}"/>
                    </a:ext>
                  </a:extLst>
                </p:cNvPr>
                <p:cNvSpPr/>
                <p:nvPr/>
              </p:nvSpPr>
              <p:spPr>
                <a:xfrm>
                  <a:off x="1149402" y="5033527"/>
                  <a:ext cx="178073" cy="164756"/>
                </a:xfrm>
                <a:custGeom>
                  <a:avLst/>
                  <a:gdLst>
                    <a:gd name="connsiteX0" fmla="*/ 63806 w 178073"/>
                    <a:gd name="connsiteY0" fmla="*/ 164757 h 164756"/>
                    <a:gd name="connsiteX1" fmla="*/ 0 w 178073"/>
                    <a:gd name="connsiteY1" fmla="*/ 72757 h 164756"/>
                    <a:gd name="connsiteX2" fmla="*/ 36378 w 178073"/>
                    <a:gd name="connsiteY2" fmla="*/ 20227 h 164756"/>
                    <a:gd name="connsiteX3" fmla="*/ 75011 w 178073"/>
                    <a:gd name="connsiteY3" fmla="*/ 0 h 164756"/>
                    <a:gd name="connsiteX4" fmla="*/ 178074 w 178073"/>
                    <a:gd name="connsiteY4" fmla="*/ 0 h 164756"/>
                    <a:gd name="connsiteX5" fmla="*/ 63806 w 178073"/>
                    <a:gd name="connsiteY5" fmla="*/ 164757 h 164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073" h="164756">
                      <a:moveTo>
                        <a:pt x="63806" y="164757"/>
                      </a:moveTo>
                      <a:lnTo>
                        <a:pt x="0" y="72757"/>
                      </a:lnTo>
                      <a:lnTo>
                        <a:pt x="36378" y="20227"/>
                      </a:lnTo>
                      <a:cubicBezTo>
                        <a:pt x="45153" y="7559"/>
                        <a:pt x="59590" y="0"/>
                        <a:pt x="75011" y="0"/>
                      </a:cubicBezTo>
                      <a:lnTo>
                        <a:pt x="178074" y="0"/>
                      </a:lnTo>
                      <a:lnTo>
                        <a:pt x="63806" y="16475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" name="Freeform 75">
                  <a:extLst>
                    <a:ext uri="{FF2B5EF4-FFF2-40B4-BE49-F238E27FC236}">
                      <a16:creationId xmlns:a16="http://schemas.microsoft.com/office/drawing/2014/main" id="{0EA02CDB-C319-D7EB-416C-B3E7BBE0F1A5}"/>
                    </a:ext>
                  </a:extLst>
                </p:cNvPr>
                <p:cNvSpPr/>
                <p:nvPr/>
              </p:nvSpPr>
              <p:spPr>
                <a:xfrm>
                  <a:off x="913195" y="5240432"/>
                  <a:ext cx="270814" cy="207001"/>
                </a:xfrm>
                <a:custGeom>
                  <a:avLst/>
                  <a:gdLst>
                    <a:gd name="connsiteX0" fmla="*/ 143398 w 270814"/>
                    <a:gd name="connsiteY0" fmla="*/ 241 h 207001"/>
                    <a:gd name="connsiteX1" fmla="*/ 0 w 270814"/>
                    <a:gd name="connsiteY1" fmla="*/ 207001 h 207001"/>
                    <a:gd name="connsiteX2" fmla="*/ 103076 w 270814"/>
                    <a:gd name="connsiteY2" fmla="*/ 207001 h 207001"/>
                    <a:gd name="connsiteX3" fmla="*/ 141686 w 270814"/>
                    <a:gd name="connsiteY3" fmla="*/ 186785 h 207001"/>
                    <a:gd name="connsiteX4" fmla="*/ 270814 w 270814"/>
                    <a:gd name="connsiteY4" fmla="*/ 337 h 207001"/>
                    <a:gd name="connsiteX5" fmla="*/ 270649 w 270814"/>
                    <a:gd name="connsiteY5" fmla="*/ 96 h 207001"/>
                    <a:gd name="connsiteX6" fmla="*/ 270715 w 270814"/>
                    <a:gd name="connsiteY6" fmla="*/ 0 h 20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0814" h="207001">
                      <a:moveTo>
                        <a:pt x="143398" y="241"/>
                      </a:moveTo>
                      <a:lnTo>
                        <a:pt x="0" y="207001"/>
                      </a:lnTo>
                      <a:lnTo>
                        <a:pt x="103076" y="207001"/>
                      </a:lnTo>
                      <a:cubicBezTo>
                        <a:pt x="118487" y="207001"/>
                        <a:pt x="132917" y="199447"/>
                        <a:pt x="141686" y="186785"/>
                      </a:cubicBezTo>
                      <a:lnTo>
                        <a:pt x="270814" y="337"/>
                      </a:lnTo>
                      <a:lnTo>
                        <a:pt x="270649" y="96"/>
                      </a:lnTo>
                      <a:lnTo>
                        <a:pt x="270715" y="0"/>
                      </a:ln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0987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4" r:id="rId8"/>
    <p:sldLayoutId id="2147483747" r:id="rId9"/>
    <p:sldLayoutId id="2147483819" r:id="rId10"/>
    <p:sldLayoutId id="2147483706" r:id="rId11"/>
    <p:sldLayoutId id="2147483726" r:id="rId12"/>
    <p:sldLayoutId id="2147483729" r:id="rId13"/>
    <p:sldLayoutId id="2147483730" r:id="rId14"/>
    <p:sldLayoutId id="2147483803" r:id="rId15"/>
    <p:sldLayoutId id="2147483843" r:id="rId16"/>
    <p:sldLayoutId id="2147483845" r:id="rId17"/>
    <p:sldLayoutId id="2147483846" r:id="rId18"/>
    <p:sldLayoutId id="2147483847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28600" algn="l" defTabSz="91440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5ACBF0"/>
          </p15:clr>
        </p15:guide>
        <p15:guide id="2" orient="horz" pos="2208">
          <p15:clr>
            <a:srgbClr val="5ACBF0"/>
          </p15:clr>
        </p15:guide>
        <p15:guide id="3" orient="horz" pos="2112">
          <p15:clr>
            <a:srgbClr val="5ACBF0"/>
          </p15:clr>
        </p15:guide>
        <p15:guide id="4" orient="horz" pos="888">
          <p15:clr>
            <a:srgbClr val="5ACBF0"/>
          </p15:clr>
        </p15:guide>
        <p15:guide id="5" orient="horz" pos="3432">
          <p15:clr>
            <a:srgbClr val="5ACBF0"/>
          </p15:clr>
        </p15:guide>
        <p15:guide id="6" orient="horz" pos="3888">
          <p15:clr>
            <a:srgbClr val="5ACBF0"/>
          </p15:clr>
        </p15:guide>
        <p15:guide id="7" orient="horz" pos="4104">
          <p15:clr>
            <a:srgbClr val="5ACBF0"/>
          </p15:clr>
        </p15:guide>
        <p15:guide id="8" orient="horz" pos="232">
          <p15:clr>
            <a:srgbClr val="5ACBF0"/>
          </p15:clr>
        </p15:guide>
        <p15:guide id="9" pos="3792">
          <p15:clr>
            <a:srgbClr val="5ACBF0"/>
          </p15:clr>
        </p15:guide>
        <p15:guide id="10" pos="3888">
          <p15:clr>
            <a:srgbClr val="5ACBF0"/>
          </p15:clr>
        </p15:guide>
        <p15:guide id="19" pos="7462">
          <p15:clr>
            <a:srgbClr val="5ACBF0"/>
          </p15:clr>
        </p15:guide>
        <p15:guide id="20" pos="216">
          <p15:clr>
            <a:srgbClr val="5ACBF0"/>
          </p15:clr>
        </p15:guide>
        <p15:guide id="21" orient="horz" pos="3336">
          <p15:clr>
            <a:srgbClr val="5ACBF0"/>
          </p15:clr>
        </p15:guide>
        <p15:guide id="22" orient="horz" pos="984">
          <p15:clr>
            <a:srgbClr val="5ACBF0"/>
          </p15:clr>
        </p15:guide>
        <p15:guide id="23" pos="2568">
          <p15:clr>
            <a:srgbClr val="5ACBF0"/>
          </p15:clr>
        </p15:guide>
        <p15:guide id="24" pos="2664">
          <p15:clr>
            <a:srgbClr val="5ACBF0"/>
          </p15:clr>
        </p15:guide>
        <p15:guide id="25" pos="5110">
          <p15:clr>
            <a:srgbClr val="5ACBF0"/>
          </p15:clr>
        </p15:guide>
        <p15:guide id="26" pos="5019">
          <p15:clr>
            <a:srgbClr val="5ACBF0"/>
          </p15:clr>
        </p15:guide>
        <p15:guide id="27" pos="1440">
          <p15:clr>
            <a:srgbClr val="5ACBF0"/>
          </p15:clr>
        </p15:guide>
        <p15:guide id="28" pos="1345">
          <p15:clr>
            <a:srgbClr val="5ACBF0"/>
          </p15:clr>
        </p15:guide>
        <p15:guide id="30" pos="6335">
          <p15:clr>
            <a:srgbClr val="5ACBF0"/>
          </p15:clr>
        </p15:guide>
        <p15:guide id="31" orient="horz" pos="2160">
          <p15:clr>
            <a:srgbClr val="5ACBF0"/>
          </p15:clr>
        </p15:guide>
        <p15:guide id="32" pos="438">
          <p15:clr>
            <a:srgbClr val="5ACBF0"/>
          </p15:clr>
        </p15:guide>
        <p15:guide id="33" pos="7242">
          <p15:clr>
            <a:srgbClr val="5ACBF0"/>
          </p15:clr>
        </p15:guide>
        <p15:guide id="34" orient="horz" pos="459">
          <p15:clr>
            <a:srgbClr val="5ACBF0"/>
          </p15:clr>
        </p15:guide>
        <p15:guide id="35" pos="624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fortinetcloudcse.github.io/azure-202-advanced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CA93EDC6-6706-68B9-09E5-FE419BE0F9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011" y="3105841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1C35CC-568D-29C4-B02A-F4289866D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625" y="4215208"/>
            <a:ext cx="10202295" cy="852487"/>
          </a:xfrm>
        </p:spPr>
        <p:txBody>
          <a:bodyPr/>
          <a:lstStyle/>
          <a:p>
            <a:r>
              <a:rPr lang="en-US" sz="2800" b="0" cap="all" dirty="0"/>
              <a:t>Public Cloud 202: Azure VWAN Internet Inbound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33DFF19-017F-3789-2114-52612E574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615" y="5015230"/>
            <a:ext cx="10391206" cy="723900"/>
          </a:xfrm>
        </p:spPr>
        <p:txBody>
          <a:bodyPr/>
          <a:lstStyle/>
          <a:p>
            <a:r>
              <a:rPr lang="en-US" b="1" dirty="0">
                <a:solidFill>
                  <a:schemeClr val="bg1">
                    <a:alpha val="80000"/>
                  </a:schemeClr>
                </a:solidFill>
              </a:rPr>
              <a:t>John McDonough  /  Srija Reddy Allam  /  Robert </a:t>
            </a:r>
            <a:r>
              <a:rPr lang="en-US" b="1" dirty="0" err="1">
                <a:solidFill>
                  <a:schemeClr val="bg1">
                    <a:alpha val="80000"/>
                  </a:schemeClr>
                </a:solidFill>
              </a:rPr>
              <a:t>Reris</a:t>
            </a:r>
            <a:r>
              <a:rPr lang="en-US" b="1">
                <a:solidFill>
                  <a:schemeClr val="bg1">
                    <a:alpha val="80000"/>
                  </a:schemeClr>
                </a:solidFill>
              </a:rPr>
              <a:t>  /  Jeff </a:t>
            </a:r>
            <a:r>
              <a:rPr lang="en-US" b="1" dirty="0">
                <a:solidFill>
                  <a:schemeClr val="bg1">
                    <a:alpha val="80000"/>
                  </a:schemeClr>
                </a:solidFill>
              </a:rPr>
              <a:t>Kopko</a:t>
            </a:r>
            <a:br>
              <a:rPr lang="en-US" dirty="0"/>
            </a:br>
            <a:r>
              <a:rPr lang="en-US" dirty="0"/>
              <a:t> Fortinet Cloud CSE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63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837A4-8F73-70E9-45FC-FC65585A9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NGFW</a:t>
            </a:r>
            <a:r>
              <a:rPr lang="en-US" u="sng" spc="-9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Only</a:t>
            </a:r>
            <a:r>
              <a:rPr lang="en-US" u="sng" spc="-6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–</a:t>
            </a:r>
            <a:r>
              <a:rPr lang="en-US" u="sng" spc="-9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Scale</a:t>
            </a:r>
            <a:r>
              <a:rPr lang="en-US" u="sng" spc="-8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Units</a:t>
            </a:r>
            <a:endParaRPr lang="en-US" dirty="0"/>
          </a:p>
        </p:txBody>
      </p:sp>
      <p:pic>
        <p:nvPicPr>
          <p:cNvPr id="3" name="object 4">
            <a:extLst>
              <a:ext uri="{FF2B5EF4-FFF2-40B4-BE49-F238E27FC236}">
                <a16:creationId xmlns:a16="http://schemas.microsoft.com/office/drawing/2014/main" id="{2B2708EB-3787-50ED-3448-7A635880FE2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2000" y="1499298"/>
            <a:ext cx="10668000" cy="434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3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CADB3-8C2C-80E3-849E-2C42CE3A4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93EF3-4E60-3458-DE7E-E21EEB629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spc="-3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SDWAN</a:t>
            </a:r>
            <a:r>
              <a:rPr lang="en-US" u="sng" spc="-8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&amp;</a:t>
            </a:r>
            <a:r>
              <a:rPr lang="en-US" u="sng" spc="-10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NGFW</a:t>
            </a:r>
            <a:r>
              <a:rPr lang="en-US" u="sng" spc="-6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–</a:t>
            </a:r>
            <a:r>
              <a:rPr lang="en-US" u="sng" spc="-10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Scale</a:t>
            </a:r>
            <a:r>
              <a:rPr lang="en-US" u="sng" spc="-8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Units</a:t>
            </a:r>
            <a:endParaRPr lang="en-US" dirty="0"/>
          </a:p>
        </p:txBody>
      </p:sp>
      <p:grpSp>
        <p:nvGrpSpPr>
          <p:cNvPr id="4" name="object 2">
            <a:extLst>
              <a:ext uri="{FF2B5EF4-FFF2-40B4-BE49-F238E27FC236}">
                <a16:creationId xmlns:a16="http://schemas.microsoft.com/office/drawing/2014/main" id="{AF09C013-B8E5-8B77-5935-43A1DA65CD34}"/>
              </a:ext>
            </a:extLst>
          </p:cNvPr>
          <p:cNvGrpSpPr/>
          <p:nvPr/>
        </p:nvGrpSpPr>
        <p:grpSpPr>
          <a:xfrm>
            <a:off x="790575" y="1711325"/>
            <a:ext cx="10385425" cy="3435350"/>
            <a:chOff x="790575" y="1711325"/>
            <a:chExt cx="10385425" cy="3435350"/>
          </a:xfrm>
        </p:grpSpPr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38336757-0E5A-F957-7A6E-03D0F534FDEC}"/>
                </a:ext>
              </a:extLst>
            </p:cNvPr>
            <p:cNvSpPr/>
            <p:nvPr/>
          </p:nvSpPr>
          <p:spPr>
            <a:xfrm>
              <a:off x="7832597" y="2721736"/>
              <a:ext cx="1499870" cy="1306195"/>
            </a:xfrm>
            <a:custGeom>
              <a:avLst/>
              <a:gdLst/>
              <a:ahLst/>
              <a:cxnLst/>
              <a:rect l="l" t="t" r="r" b="b"/>
              <a:pathLst>
                <a:path w="1499870" h="1306195">
                  <a:moveTo>
                    <a:pt x="0" y="1306068"/>
                  </a:moveTo>
                  <a:lnTo>
                    <a:pt x="1499488" y="1306068"/>
                  </a:lnTo>
                  <a:lnTo>
                    <a:pt x="1499488" y="0"/>
                  </a:lnTo>
                  <a:lnTo>
                    <a:pt x="0" y="0"/>
                  </a:lnTo>
                  <a:lnTo>
                    <a:pt x="0" y="1306068"/>
                  </a:lnTo>
                  <a:close/>
                </a:path>
              </a:pathLst>
            </a:custGeom>
            <a:ln w="9525">
              <a:solidFill>
                <a:srgbClr val="DA291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4">
              <a:extLst>
                <a:ext uri="{FF2B5EF4-FFF2-40B4-BE49-F238E27FC236}">
                  <a16:creationId xmlns:a16="http://schemas.microsoft.com/office/drawing/2014/main" id="{3231942C-D4EB-DF68-3597-506F73DD60B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0575" y="1711325"/>
              <a:ext cx="10384917" cy="3435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262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88518-101C-6744-503D-ABCE482AC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BCE8D9-85D3-E178-FA23-CB89FAB8FA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 Overview</a:t>
            </a:r>
          </a:p>
        </p:txBody>
      </p:sp>
    </p:spTree>
    <p:extLst>
      <p:ext uri="{BB962C8B-B14F-4D97-AF65-F5344CB8AC3E}">
        <p14:creationId xmlns:p14="http://schemas.microsoft.com/office/powerpoint/2010/main" val="170560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3C378-3F7D-5D16-7D0C-24A2B37BC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5x columns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9ECDFE-7CFE-2BCC-CCC6-C0E0B35763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Paragraph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3E94EC8-D113-0C2C-8AA9-91C5FED98766}"/>
              </a:ext>
            </a:extLst>
          </p:cNvPr>
          <p:cNvGrpSpPr/>
          <p:nvPr/>
        </p:nvGrpSpPr>
        <p:grpSpPr>
          <a:xfrm>
            <a:off x="194933" y="267628"/>
            <a:ext cx="674134" cy="589640"/>
            <a:chOff x="1968560" y="-1968040"/>
            <a:chExt cx="1614778" cy="141238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7ED58D06-04BF-2F42-8AB6-7F5A8873DD32}"/>
                </a:ext>
              </a:extLst>
            </p:cNvPr>
            <p:cNvSpPr/>
            <p:nvPr/>
          </p:nvSpPr>
          <p:spPr>
            <a:xfrm>
              <a:off x="1968560" y="-1968040"/>
              <a:ext cx="1614778" cy="968661"/>
            </a:xfrm>
            <a:custGeom>
              <a:avLst/>
              <a:gdLst>
                <a:gd name="connsiteX0" fmla="*/ 1614779 w 1614778"/>
                <a:gd name="connsiteY0" fmla="*/ 652382 h 968662"/>
                <a:gd name="connsiteX1" fmla="*/ 1614779 w 1614778"/>
                <a:gd name="connsiteY1" fmla="*/ 707540 h 968662"/>
                <a:gd name="connsiteX2" fmla="*/ 1599693 w 1614778"/>
                <a:gd name="connsiteY2" fmla="*/ 774430 h 968662"/>
                <a:gd name="connsiteX3" fmla="*/ 1386126 w 1614778"/>
                <a:gd name="connsiteY3" fmla="*/ 959769 h 968662"/>
                <a:gd name="connsiteX4" fmla="*/ 1309087 w 1614778"/>
                <a:gd name="connsiteY4" fmla="*/ 968663 h 968662"/>
                <a:gd name="connsiteX5" fmla="*/ 1307569 w 1614778"/>
                <a:gd name="connsiteY5" fmla="*/ 968663 h 968662"/>
                <a:gd name="connsiteX6" fmla="*/ 1313736 w 1614778"/>
                <a:gd name="connsiteY6" fmla="*/ 904046 h 968662"/>
                <a:gd name="connsiteX7" fmla="*/ 1314020 w 1614778"/>
                <a:gd name="connsiteY7" fmla="*/ 888341 h 968662"/>
                <a:gd name="connsiteX8" fmla="*/ 1314020 w 1614778"/>
                <a:gd name="connsiteY8" fmla="*/ 887868 h 968662"/>
                <a:gd name="connsiteX9" fmla="*/ 1025026 w 1614778"/>
                <a:gd name="connsiteY9" fmla="*/ 432033 h 968662"/>
                <a:gd name="connsiteX10" fmla="*/ 807379 w 1614778"/>
                <a:gd name="connsiteY10" fmla="*/ 383120 h 968662"/>
                <a:gd name="connsiteX11" fmla="*/ 697797 w 1614778"/>
                <a:gd name="connsiteY11" fmla="*/ 395041 h 968662"/>
                <a:gd name="connsiteX12" fmla="*/ 312408 w 1614778"/>
                <a:gd name="connsiteY12" fmla="*/ 780390 h 968662"/>
                <a:gd name="connsiteX13" fmla="*/ 300738 w 1614778"/>
                <a:gd name="connsiteY13" fmla="*/ 887868 h 968662"/>
                <a:gd name="connsiteX14" fmla="*/ 300738 w 1614778"/>
                <a:gd name="connsiteY14" fmla="*/ 888341 h 968662"/>
                <a:gd name="connsiteX15" fmla="*/ 301023 w 1614778"/>
                <a:gd name="connsiteY15" fmla="*/ 903762 h 968662"/>
                <a:gd name="connsiteX16" fmla="*/ 307190 w 1614778"/>
                <a:gd name="connsiteY16" fmla="*/ 968663 h 968662"/>
                <a:gd name="connsiteX17" fmla="*/ 233471 w 1614778"/>
                <a:gd name="connsiteY17" fmla="*/ 960526 h 968662"/>
                <a:gd name="connsiteX18" fmla="*/ 17153 w 1614778"/>
                <a:gd name="connsiteY18" fmla="*/ 771307 h 968662"/>
                <a:gd name="connsiteX19" fmla="*/ 8140 w 1614778"/>
                <a:gd name="connsiteY19" fmla="*/ 612267 h 968662"/>
                <a:gd name="connsiteX20" fmla="*/ 216868 w 1614778"/>
                <a:gd name="connsiteY20" fmla="*/ 399866 h 968662"/>
                <a:gd name="connsiteX21" fmla="*/ 310511 w 1614778"/>
                <a:gd name="connsiteY21" fmla="*/ 388134 h 968662"/>
                <a:gd name="connsiteX22" fmla="*/ 325596 w 1614778"/>
                <a:gd name="connsiteY22" fmla="*/ 376591 h 968662"/>
                <a:gd name="connsiteX23" fmla="*/ 537645 w 1614778"/>
                <a:gd name="connsiteY23" fmla="*/ 202508 h 968662"/>
                <a:gd name="connsiteX24" fmla="*/ 646468 w 1614778"/>
                <a:gd name="connsiteY24" fmla="*/ 196642 h 968662"/>
                <a:gd name="connsiteX25" fmla="*/ 664685 w 1614778"/>
                <a:gd name="connsiteY25" fmla="*/ 190681 h 968662"/>
                <a:gd name="connsiteX26" fmla="*/ 945993 w 1614778"/>
                <a:gd name="connsiteY26" fmla="*/ 4866 h 968662"/>
                <a:gd name="connsiteX27" fmla="*/ 1272749 w 1614778"/>
                <a:gd name="connsiteY27" fmla="*/ 94935 h 968662"/>
                <a:gd name="connsiteX28" fmla="*/ 1403014 w 1614778"/>
                <a:gd name="connsiteY28" fmla="*/ 300997 h 968662"/>
                <a:gd name="connsiteX29" fmla="*/ 1412028 w 1614778"/>
                <a:gd name="connsiteY29" fmla="*/ 394000 h 968662"/>
                <a:gd name="connsiteX30" fmla="*/ 1424267 w 1614778"/>
                <a:gd name="connsiteY30" fmla="*/ 408475 h 968662"/>
                <a:gd name="connsiteX31" fmla="*/ 1607853 w 1614778"/>
                <a:gd name="connsiteY31" fmla="*/ 612267 h 968662"/>
                <a:gd name="connsiteX32" fmla="*/ 1611743 w 1614778"/>
                <a:gd name="connsiteY32" fmla="*/ 629108 h 968662"/>
                <a:gd name="connsiteX33" fmla="*/ 1614779 w 1614778"/>
                <a:gd name="connsiteY33" fmla="*/ 652382 h 96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4778" h="968662">
                  <a:moveTo>
                    <a:pt x="1614779" y="652382"/>
                  </a:moveTo>
                  <a:lnTo>
                    <a:pt x="1614779" y="707540"/>
                  </a:lnTo>
                  <a:cubicBezTo>
                    <a:pt x="1611743" y="730719"/>
                    <a:pt x="1605576" y="753994"/>
                    <a:pt x="1599693" y="774430"/>
                  </a:cubicBezTo>
                  <a:cubicBezTo>
                    <a:pt x="1563356" y="869608"/>
                    <a:pt x="1484418" y="936782"/>
                    <a:pt x="1386126" y="959769"/>
                  </a:cubicBezTo>
                  <a:cubicBezTo>
                    <a:pt x="1361553" y="965635"/>
                    <a:pt x="1335747" y="968663"/>
                    <a:pt x="1309087" y="968663"/>
                  </a:cubicBezTo>
                  <a:lnTo>
                    <a:pt x="1307569" y="968663"/>
                  </a:lnTo>
                  <a:cubicBezTo>
                    <a:pt x="1310984" y="947564"/>
                    <a:pt x="1313071" y="925996"/>
                    <a:pt x="1313736" y="904046"/>
                  </a:cubicBezTo>
                  <a:cubicBezTo>
                    <a:pt x="1313925" y="898937"/>
                    <a:pt x="1314020" y="893639"/>
                    <a:pt x="1314020" y="888341"/>
                  </a:cubicBezTo>
                  <a:lnTo>
                    <a:pt x="1314020" y="887868"/>
                  </a:lnTo>
                  <a:cubicBezTo>
                    <a:pt x="1313830" y="686536"/>
                    <a:pt x="1195804" y="513020"/>
                    <a:pt x="1025026" y="432033"/>
                  </a:cubicBezTo>
                  <a:cubicBezTo>
                    <a:pt x="959087" y="400717"/>
                    <a:pt x="885272" y="383120"/>
                    <a:pt x="807379" y="383120"/>
                  </a:cubicBezTo>
                  <a:cubicBezTo>
                    <a:pt x="769713" y="383120"/>
                    <a:pt x="732996" y="387282"/>
                    <a:pt x="697797" y="395041"/>
                  </a:cubicBezTo>
                  <a:cubicBezTo>
                    <a:pt x="505672" y="437237"/>
                    <a:pt x="354249" y="588425"/>
                    <a:pt x="312408" y="780390"/>
                  </a:cubicBezTo>
                  <a:cubicBezTo>
                    <a:pt x="304818" y="814923"/>
                    <a:pt x="300738" y="850970"/>
                    <a:pt x="300738" y="887868"/>
                  </a:cubicBezTo>
                  <a:lnTo>
                    <a:pt x="300738" y="888341"/>
                  </a:lnTo>
                  <a:cubicBezTo>
                    <a:pt x="300738" y="893545"/>
                    <a:pt x="300833" y="898559"/>
                    <a:pt x="301023" y="903762"/>
                  </a:cubicBezTo>
                  <a:cubicBezTo>
                    <a:pt x="301687" y="925807"/>
                    <a:pt x="303775" y="947470"/>
                    <a:pt x="307190" y="968663"/>
                  </a:cubicBezTo>
                  <a:cubicBezTo>
                    <a:pt x="281668" y="968663"/>
                    <a:pt x="257190" y="965919"/>
                    <a:pt x="233471" y="960526"/>
                  </a:cubicBezTo>
                  <a:cubicBezTo>
                    <a:pt x="133851" y="938106"/>
                    <a:pt x="53680" y="869892"/>
                    <a:pt x="17153" y="771307"/>
                  </a:cubicBezTo>
                  <a:cubicBezTo>
                    <a:pt x="-2866" y="719272"/>
                    <a:pt x="-4669" y="664113"/>
                    <a:pt x="8140" y="612267"/>
                  </a:cubicBezTo>
                  <a:cubicBezTo>
                    <a:pt x="32428" y="513966"/>
                    <a:pt x="109752" y="428154"/>
                    <a:pt x="216868" y="399866"/>
                  </a:cubicBezTo>
                  <a:cubicBezTo>
                    <a:pt x="247038" y="394000"/>
                    <a:pt x="280340" y="391161"/>
                    <a:pt x="310511" y="388134"/>
                  </a:cubicBezTo>
                  <a:cubicBezTo>
                    <a:pt x="322560" y="388134"/>
                    <a:pt x="322560" y="382457"/>
                    <a:pt x="325596" y="376591"/>
                  </a:cubicBezTo>
                  <a:cubicBezTo>
                    <a:pt x="368101" y="283684"/>
                    <a:pt x="437740" y="225687"/>
                    <a:pt x="537645" y="202508"/>
                  </a:cubicBezTo>
                  <a:cubicBezTo>
                    <a:pt x="573983" y="193803"/>
                    <a:pt x="610131" y="190681"/>
                    <a:pt x="646468" y="196642"/>
                  </a:cubicBezTo>
                  <a:cubicBezTo>
                    <a:pt x="655671" y="199386"/>
                    <a:pt x="661554" y="196642"/>
                    <a:pt x="664685" y="190681"/>
                  </a:cubicBezTo>
                  <a:cubicBezTo>
                    <a:pt x="731193" y="89164"/>
                    <a:pt x="824931" y="25302"/>
                    <a:pt x="945993" y="4866"/>
                  </a:cubicBezTo>
                  <a:cubicBezTo>
                    <a:pt x="1070188" y="-12543"/>
                    <a:pt x="1179011" y="16597"/>
                    <a:pt x="1272749" y="94935"/>
                  </a:cubicBezTo>
                  <a:cubicBezTo>
                    <a:pt x="1339542" y="147350"/>
                    <a:pt x="1384893" y="217078"/>
                    <a:pt x="1403014" y="300997"/>
                  </a:cubicBezTo>
                  <a:cubicBezTo>
                    <a:pt x="1408897" y="330138"/>
                    <a:pt x="1412028" y="362021"/>
                    <a:pt x="1412028" y="394000"/>
                  </a:cubicBezTo>
                  <a:cubicBezTo>
                    <a:pt x="1415064" y="402609"/>
                    <a:pt x="1415064" y="405732"/>
                    <a:pt x="1424267" y="408475"/>
                  </a:cubicBezTo>
                  <a:cubicBezTo>
                    <a:pt x="1521325" y="449915"/>
                    <a:pt x="1583280" y="516805"/>
                    <a:pt x="1607853" y="612267"/>
                  </a:cubicBezTo>
                  <a:cubicBezTo>
                    <a:pt x="1609181" y="617660"/>
                    <a:pt x="1610414" y="623242"/>
                    <a:pt x="1611743" y="629108"/>
                  </a:cubicBezTo>
                  <a:cubicBezTo>
                    <a:pt x="1611743" y="637812"/>
                    <a:pt x="1614779" y="643678"/>
                    <a:pt x="1614779" y="652382"/>
                  </a:cubicBezTo>
                  <a:close/>
                </a:path>
              </a:pathLst>
            </a:custGeom>
            <a:solidFill>
              <a:schemeClr val="accent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408652F8-F67B-9951-7603-EC9F91D3E5A3}"/>
                </a:ext>
              </a:extLst>
            </p:cNvPr>
            <p:cNvSpPr/>
            <p:nvPr/>
          </p:nvSpPr>
          <p:spPr>
            <a:xfrm>
              <a:off x="2250323" y="-1603842"/>
              <a:ext cx="1051231" cy="1048188"/>
            </a:xfrm>
            <a:custGeom>
              <a:avLst/>
              <a:gdLst>
                <a:gd name="connsiteX0" fmla="*/ 525616 w 1051232"/>
                <a:gd name="connsiteY0" fmla="*/ 1048190 h 1048189"/>
                <a:gd name="connsiteX1" fmla="*/ 50664 w 1051232"/>
                <a:gd name="connsiteY1" fmla="*/ 748936 h 1048189"/>
                <a:gd name="connsiteX2" fmla="*/ 6641 w 1051232"/>
                <a:gd name="connsiteY2" fmla="*/ 607493 h 1048189"/>
                <a:gd name="connsiteX3" fmla="*/ 285 w 1051232"/>
                <a:gd name="connsiteY3" fmla="*/ 540227 h 1048189"/>
                <a:gd name="connsiteX4" fmla="*/ 0 w 1051232"/>
                <a:gd name="connsiteY4" fmla="*/ 524238 h 1048189"/>
                <a:gd name="connsiteX5" fmla="*/ 12144 w 1051232"/>
                <a:gd name="connsiteY5" fmla="*/ 412219 h 1048189"/>
                <a:gd name="connsiteX6" fmla="*/ 411954 w 1051232"/>
                <a:gd name="connsiteY6" fmla="*/ 12394 h 1048189"/>
                <a:gd name="connsiteX7" fmla="*/ 525616 w 1051232"/>
                <a:gd name="connsiteY7" fmla="*/ 0 h 1048189"/>
                <a:gd name="connsiteX8" fmla="*/ 751423 w 1051232"/>
                <a:gd name="connsiteY8" fmla="*/ 50711 h 1048189"/>
                <a:gd name="connsiteX9" fmla="*/ 1051232 w 1051232"/>
                <a:gd name="connsiteY9" fmla="*/ 523576 h 1048189"/>
                <a:gd name="connsiteX10" fmla="*/ 1051232 w 1051232"/>
                <a:gd name="connsiteY10" fmla="*/ 523576 h 1048189"/>
                <a:gd name="connsiteX11" fmla="*/ 1051232 w 1051232"/>
                <a:gd name="connsiteY11" fmla="*/ 524049 h 1048189"/>
                <a:gd name="connsiteX12" fmla="*/ 1050948 w 1051232"/>
                <a:gd name="connsiteY12" fmla="*/ 540417 h 1048189"/>
                <a:gd name="connsiteX13" fmla="*/ 1044591 w 1051232"/>
                <a:gd name="connsiteY13" fmla="*/ 607303 h 1048189"/>
                <a:gd name="connsiteX14" fmla="*/ 525711 w 1051232"/>
                <a:gd name="connsiteY14" fmla="*/ 1048000 h 1048189"/>
                <a:gd name="connsiteX15" fmla="*/ 525616 w 1051232"/>
                <a:gd name="connsiteY15" fmla="*/ 1048190 h 1048189"/>
                <a:gd name="connsiteX16" fmla="*/ 1013377 w 1051232"/>
                <a:gd name="connsiteY16" fmla="*/ 523670 h 1048189"/>
                <a:gd name="connsiteX17" fmla="*/ 735199 w 1051232"/>
                <a:gd name="connsiteY17" fmla="*/ 84960 h 1048189"/>
                <a:gd name="connsiteX18" fmla="*/ 525711 w 1051232"/>
                <a:gd name="connsiteY18" fmla="*/ 37844 h 1048189"/>
                <a:gd name="connsiteX19" fmla="*/ 525616 w 1051232"/>
                <a:gd name="connsiteY19" fmla="*/ 37844 h 1048189"/>
                <a:gd name="connsiteX20" fmla="*/ 420113 w 1051232"/>
                <a:gd name="connsiteY20" fmla="*/ 49292 h 1048189"/>
                <a:gd name="connsiteX21" fmla="*/ 49146 w 1051232"/>
                <a:gd name="connsiteY21" fmla="*/ 420166 h 1048189"/>
                <a:gd name="connsiteX22" fmla="*/ 37951 w 1051232"/>
                <a:gd name="connsiteY22" fmla="*/ 523670 h 1048189"/>
                <a:gd name="connsiteX23" fmla="*/ 38235 w 1051232"/>
                <a:gd name="connsiteY23" fmla="*/ 538903 h 1048189"/>
                <a:gd name="connsiteX24" fmla="*/ 44212 w 1051232"/>
                <a:gd name="connsiteY24" fmla="*/ 601438 h 1048189"/>
                <a:gd name="connsiteX25" fmla="*/ 85009 w 1051232"/>
                <a:gd name="connsiteY25" fmla="*/ 732663 h 1048189"/>
                <a:gd name="connsiteX26" fmla="*/ 525616 w 1051232"/>
                <a:gd name="connsiteY26" fmla="*/ 1010345 h 1048189"/>
                <a:gd name="connsiteX27" fmla="*/ 1007115 w 1051232"/>
                <a:gd name="connsiteY27" fmla="*/ 601438 h 1048189"/>
                <a:gd name="connsiteX28" fmla="*/ 1013092 w 1051232"/>
                <a:gd name="connsiteY28" fmla="*/ 539281 h 1048189"/>
                <a:gd name="connsiteX29" fmla="*/ 1013377 w 1051232"/>
                <a:gd name="connsiteY29" fmla="*/ 524144 h 1048189"/>
                <a:gd name="connsiteX30" fmla="*/ 1013377 w 1051232"/>
                <a:gd name="connsiteY30" fmla="*/ 523670 h 1048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51232" h="1048189">
                  <a:moveTo>
                    <a:pt x="525616" y="1048190"/>
                  </a:moveTo>
                  <a:cubicBezTo>
                    <a:pt x="323908" y="1048190"/>
                    <a:pt x="137476" y="930683"/>
                    <a:pt x="50664" y="748936"/>
                  </a:cubicBezTo>
                  <a:cubicBezTo>
                    <a:pt x="29222" y="703806"/>
                    <a:pt x="14421" y="656217"/>
                    <a:pt x="6641" y="607493"/>
                  </a:cubicBezTo>
                  <a:cubicBezTo>
                    <a:pt x="3036" y="585448"/>
                    <a:pt x="949" y="562745"/>
                    <a:pt x="285" y="540227"/>
                  </a:cubicBezTo>
                  <a:cubicBezTo>
                    <a:pt x="95" y="534929"/>
                    <a:pt x="0" y="529631"/>
                    <a:pt x="0" y="524238"/>
                  </a:cubicBezTo>
                  <a:cubicBezTo>
                    <a:pt x="0" y="486299"/>
                    <a:pt x="4080" y="448833"/>
                    <a:pt x="12144" y="412219"/>
                  </a:cubicBezTo>
                  <a:cubicBezTo>
                    <a:pt x="55503" y="213158"/>
                    <a:pt x="212428" y="56293"/>
                    <a:pt x="411954" y="12394"/>
                  </a:cubicBezTo>
                  <a:cubicBezTo>
                    <a:pt x="449145" y="4163"/>
                    <a:pt x="487380" y="0"/>
                    <a:pt x="525616" y="0"/>
                  </a:cubicBezTo>
                  <a:cubicBezTo>
                    <a:pt x="604553" y="0"/>
                    <a:pt x="680550" y="17030"/>
                    <a:pt x="751423" y="50711"/>
                  </a:cubicBezTo>
                  <a:cubicBezTo>
                    <a:pt x="933396" y="136996"/>
                    <a:pt x="1051043" y="322623"/>
                    <a:pt x="1051232" y="523576"/>
                  </a:cubicBezTo>
                  <a:lnTo>
                    <a:pt x="1051232" y="523576"/>
                  </a:lnTo>
                  <a:lnTo>
                    <a:pt x="1051232" y="524049"/>
                  </a:lnTo>
                  <a:cubicBezTo>
                    <a:pt x="1051232" y="529631"/>
                    <a:pt x="1051137" y="535118"/>
                    <a:pt x="1050948" y="540417"/>
                  </a:cubicBezTo>
                  <a:cubicBezTo>
                    <a:pt x="1050283" y="562745"/>
                    <a:pt x="1048101" y="585259"/>
                    <a:pt x="1044591" y="607303"/>
                  </a:cubicBezTo>
                  <a:cubicBezTo>
                    <a:pt x="1003794" y="862658"/>
                    <a:pt x="785483" y="1048000"/>
                    <a:pt x="525711" y="1048000"/>
                  </a:cubicBezTo>
                  <a:lnTo>
                    <a:pt x="525616" y="1048190"/>
                  </a:lnTo>
                  <a:close/>
                  <a:moveTo>
                    <a:pt x="1013377" y="523670"/>
                  </a:moveTo>
                  <a:cubicBezTo>
                    <a:pt x="1013187" y="337193"/>
                    <a:pt x="903984" y="165001"/>
                    <a:pt x="735199" y="84960"/>
                  </a:cubicBezTo>
                  <a:cubicBezTo>
                    <a:pt x="669449" y="53739"/>
                    <a:pt x="598955" y="37844"/>
                    <a:pt x="525711" y="37844"/>
                  </a:cubicBezTo>
                  <a:lnTo>
                    <a:pt x="525616" y="37844"/>
                  </a:lnTo>
                  <a:cubicBezTo>
                    <a:pt x="490132" y="37844"/>
                    <a:pt x="454648" y="41723"/>
                    <a:pt x="420113" y="49292"/>
                  </a:cubicBezTo>
                  <a:cubicBezTo>
                    <a:pt x="235009" y="89975"/>
                    <a:pt x="89374" y="235486"/>
                    <a:pt x="49146" y="420166"/>
                  </a:cubicBezTo>
                  <a:cubicBezTo>
                    <a:pt x="41651" y="454132"/>
                    <a:pt x="37951" y="488948"/>
                    <a:pt x="37951" y="523670"/>
                  </a:cubicBezTo>
                  <a:cubicBezTo>
                    <a:pt x="37951" y="529158"/>
                    <a:pt x="37951" y="533888"/>
                    <a:pt x="38235" y="538903"/>
                  </a:cubicBezTo>
                  <a:cubicBezTo>
                    <a:pt x="38899" y="560001"/>
                    <a:pt x="40892" y="581005"/>
                    <a:pt x="44212" y="601438"/>
                  </a:cubicBezTo>
                  <a:cubicBezTo>
                    <a:pt x="51423" y="646662"/>
                    <a:pt x="65180" y="690845"/>
                    <a:pt x="85009" y="732663"/>
                  </a:cubicBezTo>
                  <a:cubicBezTo>
                    <a:pt x="165465" y="901354"/>
                    <a:pt x="338424" y="1010345"/>
                    <a:pt x="525616" y="1010345"/>
                  </a:cubicBezTo>
                  <a:cubicBezTo>
                    <a:pt x="766698" y="1010345"/>
                    <a:pt x="969164" y="838438"/>
                    <a:pt x="1007115" y="601438"/>
                  </a:cubicBezTo>
                  <a:cubicBezTo>
                    <a:pt x="1010435" y="581005"/>
                    <a:pt x="1012428" y="560096"/>
                    <a:pt x="1013092" y="539281"/>
                  </a:cubicBezTo>
                  <a:cubicBezTo>
                    <a:pt x="1013282" y="534267"/>
                    <a:pt x="1013377" y="529253"/>
                    <a:pt x="1013377" y="524144"/>
                  </a:cubicBezTo>
                  <a:lnTo>
                    <a:pt x="1013377" y="523670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CD7A7A3A-0D11-DDC9-A94F-B30B658EE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448839" y="-1309490"/>
              <a:ext cx="629191" cy="464258"/>
            </a:xfrm>
            <a:prstGeom prst="rect">
              <a:avLst/>
            </a:prstGeom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26519D0-5E18-B730-1CBA-1B51FE693D76}"/>
              </a:ext>
            </a:extLst>
          </p:cNvPr>
          <p:cNvGrpSpPr/>
          <p:nvPr/>
        </p:nvGrpSpPr>
        <p:grpSpPr>
          <a:xfrm>
            <a:off x="346070" y="1390034"/>
            <a:ext cx="2164380" cy="4415453"/>
            <a:chOff x="346070" y="1390034"/>
            <a:chExt cx="2164380" cy="4415453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EE43DD3E-2C3A-F146-C696-5B75CBDA8D44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ontent Placeholder 3">
              <a:extLst>
                <a:ext uri="{FF2B5EF4-FFF2-40B4-BE49-F238E27FC236}">
                  <a16:creationId xmlns:a16="http://schemas.microsoft.com/office/drawing/2014/main" id="{269ECDF6-23A3-8B1A-2D4D-6DEFDE867C8D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  <a:spcBef>
                  <a:spcPts val="0"/>
                </a:spcBef>
                <a:spcAft>
                  <a:spcPts val="600"/>
                </a:spcAft>
                <a:defRPr/>
              </a:pPr>
              <a:r>
                <a:rPr kumimoji="0" lang="en-US" b="0" i="0" u="none" strike="noStrike" kern="0" cap="none" spc="-20" normalizeH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Connect to Azure Environment</a:t>
              </a:r>
            </a:p>
            <a:p>
              <a:pPr>
                <a:lnSpc>
                  <a:spcPct val="110000"/>
                </a:lnSpc>
                <a:spcBef>
                  <a:spcPts val="0"/>
                </a:spcBef>
                <a:spcAft>
                  <a:spcPts val="600"/>
                </a:spcAft>
                <a:defRPr/>
              </a:pP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/>
                </a:rPr>
                <a:t>Review Resources</a:t>
              </a:r>
              <a:endParaRPr kumimoji="0" lang="en-US" b="0" i="0" u="none" strike="noStrike" kern="0" cap="none" spc="-2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3" name="Content Placeholder 3">
              <a:extLst>
                <a:ext uri="{FF2B5EF4-FFF2-40B4-BE49-F238E27FC236}">
                  <a16:creationId xmlns:a16="http://schemas.microsoft.com/office/drawing/2014/main" id="{4C82795C-8BFF-276E-D8A2-A06EF1D3C2AF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en-US" sz="2200" b="1" i="0" u="none" strike="noStrike" kern="0" cap="none" spc="-5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Overview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E1A0763-CA80-2BEE-462A-4330139CB62E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7671753-A3EA-B1EB-CAF0-01644B877BA6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CBCD020F-BE27-7196-C04E-6F43B5A75B43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ED7455B-7D25-1900-E6D7-71357C1D1043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3FEAA6D4-C014-52F9-55C4-50E0476DD0E0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B9ED45B6-FAAC-334E-3BA3-EFD8177B0CD6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1A9E762E-F5DE-B2BA-35B5-CDE16AED1825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DF5106A3-E10E-05FD-F250-991D33C6DE51}"/>
              </a:ext>
            </a:extLst>
          </p:cNvPr>
          <p:cNvGrpSpPr/>
          <p:nvPr/>
        </p:nvGrpSpPr>
        <p:grpSpPr>
          <a:xfrm>
            <a:off x="2683642" y="1390034"/>
            <a:ext cx="2164380" cy="4415453"/>
            <a:chOff x="346070" y="1390034"/>
            <a:chExt cx="2164380" cy="4415453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A4470213-FE93-429C-950D-BB2E3AACB906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Content Placeholder 3">
              <a:extLst>
                <a:ext uri="{FF2B5EF4-FFF2-40B4-BE49-F238E27FC236}">
                  <a16:creationId xmlns:a16="http://schemas.microsoft.com/office/drawing/2014/main" id="{26D6D510-95CF-A027-21D7-908B0ED7A53F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3985" marR="5080" indent="-121920">
                <a:lnSpc>
                  <a:spcPct val="110000"/>
                </a:lnSpc>
                <a:spcBef>
                  <a:spcPts val="10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Deploy</a:t>
              </a:r>
              <a:r>
                <a:rPr lang="en-US" spc="-3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FortiGate</a:t>
              </a:r>
              <a:r>
                <a:rPr lang="en-US" spc="-4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NVAs in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Azure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VWAN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Hub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Deploy</a:t>
              </a:r>
              <a:r>
                <a:rPr lang="en-US" spc="-5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2nd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 err="1">
                  <a:solidFill>
                    <a:srgbClr val="585858"/>
                  </a:solidFill>
                  <a:cs typeface="Arial"/>
                </a:rPr>
                <a:t>vWAN</a:t>
              </a:r>
              <a:r>
                <a:rPr lang="en-US">
                  <a:solidFill>
                    <a:srgbClr val="585858"/>
                  </a:solidFill>
                  <a:cs typeface="Arial"/>
                </a:rPr>
                <a:t> Hub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7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Deploy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Linux</a:t>
              </a:r>
              <a:r>
                <a:rPr lang="en-US" spc="-7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VMs</a:t>
              </a:r>
              <a:endParaRPr lang="en-US" dirty="0">
                <a:cs typeface="Arial"/>
              </a:endParaRPr>
            </a:p>
          </p:txBody>
        </p:sp>
        <p:sp>
          <p:nvSpPr>
            <p:cNvPr id="79" name="Content Placeholder 3">
              <a:extLst>
                <a:ext uri="{FF2B5EF4-FFF2-40B4-BE49-F238E27FC236}">
                  <a16:creationId xmlns:a16="http://schemas.microsoft.com/office/drawing/2014/main" id="{6C44F2D8-BB99-8489-2946-CDEC993AE979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lang="en-US" sz="2200" b="1" spc="-50" dirty="0">
                  <a:latin typeface="Arial" panose="020B0604020202020204"/>
                </a:rPr>
                <a:t>Deploy</a:t>
              </a:r>
              <a:endParaRPr kumimoji="0" lang="en-US" sz="2200" b="1" i="0" u="none" strike="noStrike" kern="0" cap="none" spc="-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DE6B7DF-3E5A-26B3-D688-24B4334A59EE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10FE7C4-D51C-E519-2382-3BD88170F19A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0751835E-76DE-E663-57E7-CD0068E28E88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5A83F75-77D1-7C9B-87A2-34642E1CF533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A3E59C3A-385C-76C2-F382-7A6C5369A05D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27CC9C8A-D6AB-FF89-3103-8FE6C3829833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68522160-DB45-25BE-270D-D5692D3454AE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D2611D5-53EB-2B19-C329-F215FDD96F64}"/>
              </a:ext>
            </a:extLst>
          </p:cNvPr>
          <p:cNvGrpSpPr/>
          <p:nvPr/>
        </p:nvGrpSpPr>
        <p:grpSpPr>
          <a:xfrm>
            <a:off x="5021214" y="1390034"/>
            <a:ext cx="2164380" cy="4415453"/>
            <a:chOff x="346070" y="1390034"/>
            <a:chExt cx="2164380" cy="4415453"/>
          </a:xfrm>
        </p:grpSpPr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437ACCBB-E87A-0428-CFBC-5794B4A9C4AF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Content Placeholder 3">
              <a:extLst>
                <a:ext uri="{FF2B5EF4-FFF2-40B4-BE49-F238E27FC236}">
                  <a16:creationId xmlns:a16="http://schemas.microsoft.com/office/drawing/2014/main" id="{0B879E9D-A2B1-6694-FE85-1FB126370E23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3985" marR="5080" indent="-121920">
                <a:lnSpc>
                  <a:spcPct val="110000"/>
                </a:lnSpc>
                <a:spcBef>
                  <a:spcPts val="10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Configure</a:t>
              </a:r>
              <a:r>
                <a:rPr lang="en-US" spc="-4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FortiGates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55" dirty="0">
                  <a:solidFill>
                    <a:srgbClr val="585858"/>
                  </a:solidFill>
                  <a:cs typeface="Arial"/>
                </a:rPr>
                <a:t> Configure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FGSP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7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Firewall</a:t>
              </a:r>
              <a:r>
                <a:rPr lang="en-US" spc="-3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Policies</a:t>
              </a:r>
              <a:endParaRPr lang="en-US" dirty="0">
                <a:cs typeface="Arial"/>
              </a:endParaRPr>
            </a:p>
            <a:p>
              <a:pPr marL="133985" marR="257810" indent="-121920">
                <a:lnSpc>
                  <a:spcPct val="110000"/>
                </a:lnSpc>
                <a:spcBef>
                  <a:spcPts val="60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Configure</a:t>
              </a:r>
              <a:r>
                <a:rPr lang="en-US" spc="-3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VNET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peering</a:t>
              </a:r>
              <a:endParaRPr lang="en-US" dirty="0">
                <a:cs typeface="Arial"/>
              </a:endParaRPr>
            </a:p>
          </p:txBody>
        </p:sp>
        <p:sp>
          <p:nvSpPr>
            <p:cNvPr id="90" name="Content Placeholder 3">
              <a:extLst>
                <a:ext uri="{FF2B5EF4-FFF2-40B4-BE49-F238E27FC236}">
                  <a16:creationId xmlns:a16="http://schemas.microsoft.com/office/drawing/2014/main" id="{6D7C651D-F510-A57F-3EDA-157C5A6B8DD7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en-US" sz="2200" b="1" i="0" u="none" strike="noStrike" kern="0" cap="none" spc="-5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Configure</a:t>
              </a:r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0400348-27E8-F894-3573-C4BFC3A13D45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A42B571-C6EF-30E3-588B-CC69FED5C021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88A98AA4-8851-47F7-44FC-93E495776097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5ADBDFFA-2B5C-68AD-F74E-C1F78AD0E1EE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309BB9D1-E431-94A4-3599-D8B103AC97B9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5B011F9A-8F72-408E-BE64-F1BC99EE6B33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89F716EE-0056-32AE-6B75-EA2EE480C173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12140AB-D6C9-F2D4-75AE-FCF4FE3D50B6}"/>
              </a:ext>
            </a:extLst>
          </p:cNvPr>
          <p:cNvGrpSpPr/>
          <p:nvPr/>
        </p:nvGrpSpPr>
        <p:grpSpPr>
          <a:xfrm>
            <a:off x="7358786" y="1390034"/>
            <a:ext cx="2164380" cy="4415453"/>
            <a:chOff x="346070" y="1390034"/>
            <a:chExt cx="2164380" cy="4415453"/>
          </a:xfrm>
        </p:grpSpPr>
        <p:sp>
          <p:nvSpPr>
            <p:cNvPr id="99" name="Rounded Rectangle 98">
              <a:extLst>
                <a:ext uri="{FF2B5EF4-FFF2-40B4-BE49-F238E27FC236}">
                  <a16:creationId xmlns:a16="http://schemas.microsoft.com/office/drawing/2014/main" id="{A18C016D-38E6-6183-4068-3AD5B9B4D6C9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Content Placeholder 3">
              <a:extLst>
                <a:ext uri="{FF2B5EF4-FFF2-40B4-BE49-F238E27FC236}">
                  <a16:creationId xmlns:a16="http://schemas.microsoft.com/office/drawing/2014/main" id="{AD9080A6-F639-C001-B70E-B587144BBCDD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3985" marR="78105" indent="-121920">
                <a:lnSpc>
                  <a:spcPct val="110000"/>
                </a:lnSpc>
                <a:spcBef>
                  <a:spcPts val="10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Configure</a:t>
              </a:r>
              <a:r>
                <a:rPr lang="en-US" spc="-4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FortiGate Static</a:t>
              </a:r>
              <a:r>
                <a:rPr lang="en-US" spc="-6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Routes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Ensure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BGP</a:t>
              </a:r>
              <a:r>
                <a:rPr lang="en-US" spc="-4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peering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7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Configure</a:t>
              </a:r>
              <a:r>
                <a:rPr lang="en-US" spc="-4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Azure</a:t>
              </a:r>
              <a:r>
                <a:rPr lang="en-US" dirty="0"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Routing</a:t>
              </a:r>
              <a:r>
                <a:rPr lang="en-US" spc="-3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Intent</a:t>
              </a:r>
            </a:p>
            <a:p>
              <a:pPr marL="133985" indent="-121285">
                <a:lnSpc>
                  <a:spcPct val="100000"/>
                </a:lnSpc>
                <a:spcBef>
                  <a:spcPts val="770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Configure Internet Ingress</a:t>
              </a:r>
              <a:endParaRPr lang="en-US" dirty="0">
                <a:cs typeface="Arial"/>
              </a:endParaRPr>
            </a:p>
          </p:txBody>
        </p:sp>
        <p:sp>
          <p:nvSpPr>
            <p:cNvPr id="101" name="Content Placeholder 3">
              <a:extLst>
                <a:ext uri="{FF2B5EF4-FFF2-40B4-BE49-F238E27FC236}">
                  <a16:creationId xmlns:a16="http://schemas.microsoft.com/office/drawing/2014/main" id="{034F6D1E-89AF-CD39-A539-863E6E794B75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en-US" sz="2200" b="1" i="0" u="none" strike="noStrike" kern="0" cap="none" spc="-5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Route</a:t>
              </a:r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6C00D4-F791-1F6A-13A7-68D27D64247D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2A35F473-5D86-7580-D6D8-621C646D7760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8FB287E5-F74F-37AC-7AE6-F499009A628B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C47A64CE-5A6C-44F0-8D5B-9B87110FB47D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3ABC203F-722E-2616-8633-3C3E5095635F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8F34796C-D096-3D77-AFF0-880227F6B5D3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D867341E-C0FB-BBAE-5EF1-6AB530EAC338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76EF450-B1CC-CF9B-8AB9-318D5F4ECF7B}"/>
              </a:ext>
            </a:extLst>
          </p:cNvPr>
          <p:cNvGrpSpPr/>
          <p:nvPr/>
        </p:nvGrpSpPr>
        <p:grpSpPr>
          <a:xfrm>
            <a:off x="9696357" y="1390034"/>
            <a:ext cx="2164380" cy="4415453"/>
            <a:chOff x="346070" y="1390034"/>
            <a:chExt cx="2164380" cy="4415453"/>
          </a:xfrm>
        </p:grpSpPr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E46C36EC-5321-3378-6BF7-5BCC6C29B9FC}"/>
                </a:ext>
              </a:extLst>
            </p:cNvPr>
            <p:cNvSpPr/>
            <p:nvPr/>
          </p:nvSpPr>
          <p:spPr>
            <a:xfrm>
              <a:off x="346070" y="2168524"/>
              <a:ext cx="2149480" cy="3636963"/>
            </a:xfrm>
            <a:prstGeom prst="roundRect">
              <a:avLst>
                <a:gd name="adj" fmla="val 816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0" dist="381000" dir="5400000" sx="95000" sy="9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Content Placeholder 3">
              <a:extLst>
                <a:ext uri="{FF2B5EF4-FFF2-40B4-BE49-F238E27FC236}">
                  <a16:creationId xmlns:a16="http://schemas.microsoft.com/office/drawing/2014/main" id="{1BC74535-90F4-E6A8-0121-65C76A287823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858852"/>
              <a:ext cx="2164380" cy="176397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4620" marR="95250" indent="-121920">
                <a:lnSpc>
                  <a:spcPct val="110000"/>
                </a:lnSpc>
                <a:spcBef>
                  <a:spcPts val="100"/>
                </a:spcBef>
                <a:buSzPct val="78571"/>
                <a:buFont typeface="Wingdings"/>
                <a:buChar char=""/>
                <a:tabLst>
                  <a:tab pos="134620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Verify</a:t>
              </a:r>
              <a:r>
                <a:rPr lang="en-US" spc="-6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Spoke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to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Spoke </a:t>
              </a:r>
              <a:endParaRPr lang="en-US" dirty="0">
                <a:cs typeface="Arial"/>
              </a:endParaRP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Verify</a:t>
              </a:r>
              <a:r>
                <a:rPr lang="en-US" spc="-6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Spoke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dirty="0">
                  <a:solidFill>
                    <a:srgbClr val="585858"/>
                  </a:solidFill>
                  <a:cs typeface="Arial"/>
                </a:rPr>
                <a:t>to</a:t>
              </a:r>
              <a:r>
                <a:rPr lang="en-US" spc="-70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Internet</a:t>
              </a:r>
            </a:p>
            <a:p>
              <a:pPr marL="133985" indent="-121285">
                <a:lnSpc>
                  <a:spcPct val="100000"/>
                </a:lnSpc>
                <a:spcBef>
                  <a:spcPts val="765"/>
                </a:spcBef>
                <a:buSzPct val="78571"/>
                <a:buFont typeface="Wingdings"/>
                <a:buChar char=""/>
                <a:tabLst>
                  <a:tab pos="133985" algn="l"/>
                </a:tabLst>
              </a:pPr>
              <a:r>
                <a:rPr lang="en-US" spc="-10" dirty="0">
                  <a:solidFill>
                    <a:srgbClr val="585858"/>
                  </a:solidFill>
                  <a:cs typeface="Arial"/>
                </a:rPr>
                <a:t>Verify Internet to Spoke</a:t>
              </a:r>
              <a:endParaRPr lang="en-US" dirty="0">
                <a:cs typeface="Arial"/>
              </a:endParaRPr>
            </a:p>
            <a:p>
              <a:pPr marL="134620" marR="244475" indent="-121920">
                <a:lnSpc>
                  <a:spcPct val="110000"/>
                </a:lnSpc>
                <a:spcBef>
                  <a:spcPts val="600"/>
                </a:spcBef>
                <a:buSzPct val="78571"/>
                <a:buFont typeface="Wingdings"/>
                <a:buChar char=""/>
                <a:tabLst>
                  <a:tab pos="134620" algn="l"/>
                </a:tabLst>
              </a:pPr>
              <a:r>
                <a:rPr lang="en-US" dirty="0">
                  <a:solidFill>
                    <a:srgbClr val="585858"/>
                  </a:solidFill>
                  <a:cs typeface="Arial"/>
                </a:rPr>
                <a:t>Verify</a:t>
              </a:r>
              <a:r>
                <a:rPr lang="en-US" spc="-45" dirty="0">
                  <a:solidFill>
                    <a:srgbClr val="585858"/>
                  </a:solidFill>
                  <a:cs typeface="Arial"/>
                </a:rPr>
                <a:t> </a:t>
              </a:r>
              <a:r>
                <a:rPr lang="en-US" spc="-25" dirty="0">
                  <a:solidFill>
                    <a:srgbClr val="585858"/>
                  </a:solidFill>
                  <a:cs typeface="Arial"/>
                </a:rPr>
                <a:t>Hub to Hub</a:t>
              </a:r>
            </a:p>
          </p:txBody>
        </p:sp>
        <p:sp>
          <p:nvSpPr>
            <p:cNvPr id="112" name="Content Placeholder 3">
              <a:extLst>
                <a:ext uri="{FF2B5EF4-FFF2-40B4-BE49-F238E27FC236}">
                  <a16:creationId xmlns:a16="http://schemas.microsoft.com/office/drawing/2014/main" id="{E40320F3-79C6-F60F-9085-7BDFB2E9925C}"/>
                </a:ext>
              </a:extLst>
            </p:cNvPr>
            <p:cNvSpPr txBox="1">
              <a:spLocks/>
            </p:cNvSpPr>
            <p:nvPr/>
          </p:nvSpPr>
          <p:spPr>
            <a:xfrm>
              <a:off x="346070" y="3040934"/>
              <a:ext cx="2164380" cy="62845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122400" indent="-1224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buSzPct val="80000"/>
                <a:buFont typeface="Wingdings" pitchFamily="2" charset="2"/>
                <a:buChar char="§"/>
                <a:defRPr sz="14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48400" indent="-122400" algn="l" defTabSz="914400" rtl="0" eaLnBrk="1" latinLnBrk="0" hangingPunct="1">
                <a:lnSpc>
                  <a:spcPts val="1600"/>
                </a:lnSpc>
                <a:spcBef>
                  <a:spcPts val="500"/>
                </a:spcBef>
                <a:buSzPct val="80000"/>
                <a:buFont typeface="Wingdings" pitchFamily="2" charset="2"/>
                <a:buChar char="§"/>
                <a:defRPr sz="1200" kern="0" spc="-2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en-US" sz="2200" b="1" i="0" u="none" strike="noStrike" kern="0" cap="none" spc="-5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Verify</a:t>
              </a:r>
            </a:p>
          </p:txBody>
        </p: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DB98AF8-FE70-D993-D68C-ECB15684BA18}"/>
                </a:ext>
              </a:extLst>
            </p:cNvPr>
            <p:cNvCxnSpPr>
              <a:cxnSpLocks/>
            </p:cNvCxnSpPr>
            <p:nvPr/>
          </p:nvCxnSpPr>
          <p:spPr>
            <a:xfrm>
              <a:off x="463608" y="3736372"/>
              <a:ext cx="1929315" cy="0"/>
            </a:xfrm>
            <a:prstGeom prst="line">
              <a:avLst/>
            </a:prstGeom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59F59C74-A1BF-2B72-C5C5-16356EA0B181}"/>
                </a:ext>
              </a:extLst>
            </p:cNvPr>
            <p:cNvSpPr/>
            <p:nvPr/>
          </p:nvSpPr>
          <p:spPr>
            <a:xfrm>
              <a:off x="658112" y="1409700"/>
              <a:ext cx="1556185" cy="1556185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  <a:effectLst>
              <a:outerShdw blurRad="254000" dist="317500" dir="5400000" sx="90000" sy="9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085A8EA6-2B42-CE85-0942-083234539723}"/>
                </a:ext>
              </a:extLst>
            </p:cNvPr>
            <p:cNvSpPr/>
            <p:nvPr/>
          </p:nvSpPr>
          <p:spPr>
            <a:xfrm>
              <a:off x="658109" y="1390034"/>
              <a:ext cx="1556185" cy="785744"/>
            </a:xfrm>
            <a:custGeom>
              <a:avLst/>
              <a:gdLst>
                <a:gd name="connsiteX0" fmla="*/ 680050 w 1360100"/>
                <a:gd name="connsiteY0" fmla="*/ 0 h 686737"/>
                <a:gd name="connsiteX1" fmla="*/ 1360100 w 1360100"/>
                <a:gd name="connsiteY1" fmla="*/ 680050 h 686737"/>
                <a:gd name="connsiteX2" fmla="*/ 1359426 w 1360100"/>
                <a:gd name="connsiteY2" fmla="*/ 686737 h 686737"/>
                <a:gd name="connsiteX3" fmla="*/ 674 w 1360100"/>
                <a:gd name="connsiteY3" fmla="*/ 686737 h 686737"/>
                <a:gd name="connsiteX4" fmla="*/ 0 w 1360100"/>
                <a:gd name="connsiteY4" fmla="*/ 680050 h 686737"/>
                <a:gd name="connsiteX5" fmla="*/ 680050 w 1360100"/>
                <a:gd name="connsiteY5" fmla="*/ 0 h 6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0100" h="686737">
                  <a:moveTo>
                    <a:pt x="680050" y="0"/>
                  </a:moveTo>
                  <a:cubicBezTo>
                    <a:pt x="1055631" y="0"/>
                    <a:pt x="1360100" y="304469"/>
                    <a:pt x="1360100" y="680050"/>
                  </a:cubicBezTo>
                  <a:lnTo>
                    <a:pt x="1359426" y="686737"/>
                  </a:lnTo>
                  <a:lnTo>
                    <a:pt x="674" y="686737"/>
                  </a:lnTo>
                  <a:lnTo>
                    <a:pt x="0" y="680050"/>
                  </a:lnTo>
                  <a:cubicBezTo>
                    <a:pt x="0" y="304469"/>
                    <a:pt x="304469" y="0"/>
                    <a:pt x="68005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1AE6FE86-9B90-76A7-D2DA-74AE16258777}"/>
                </a:ext>
              </a:extLst>
            </p:cNvPr>
            <p:cNvSpPr/>
            <p:nvPr/>
          </p:nvSpPr>
          <p:spPr>
            <a:xfrm>
              <a:off x="797231" y="1548819"/>
              <a:ext cx="1277945" cy="1277945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>
              <a:outerShdw blurRad="146934" dist="116612" dir="5400000" sx="95909" sy="95909" algn="t" rotWithShape="0">
                <a:prstClr val="black">
                  <a:alpha val="30116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7" name="Freeform 116">
              <a:extLst>
                <a:ext uri="{FF2B5EF4-FFF2-40B4-BE49-F238E27FC236}">
                  <a16:creationId xmlns:a16="http://schemas.microsoft.com/office/drawing/2014/main" id="{7A183E8B-A1B8-3242-F11E-B0B5D2EBD424}"/>
                </a:ext>
              </a:extLst>
            </p:cNvPr>
            <p:cNvSpPr/>
            <p:nvPr/>
          </p:nvSpPr>
          <p:spPr>
            <a:xfrm>
              <a:off x="1055835" y="1876000"/>
              <a:ext cx="735322" cy="439988"/>
            </a:xfrm>
            <a:custGeom>
              <a:avLst/>
              <a:gdLst>
                <a:gd name="connsiteX0" fmla="*/ 735323 w 735322"/>
                <a:gd name="connsiteY0" fmla="*/ 296327 h 439988"/>
                <a:gd name="connsiteX1" fmla="*/ 735323 w 735322"/>
                <a:gd name="connsiteY1" fmla="*/ 321382 h 439988"/>
                <a:gd name="connsiteX2" fmla="*/ 728452 w 735322"/>
                <a:gd name="connsiteY2" fmla="*/ 351765 h 439988"/>
                <a:gd name="connsiteX3" fmla="*/ 631202 w 735322"/>
                <a:gd name="connsiteY3" fmla="*/ 435951 h 439988"/>
                <a:gd name="connsiteX4" fmla="*/ 596121 w 735322"/>
                <a:gd name="connsiteY4" fmla="*/ 439989 h 439988"/>
                <a:gd name="connsiteX5" fmla="*/ 595428 w 735322"/>
                <a:gd name="connsiteY5" fmla="*/ 439989 h 439988"/>
                <a:gd name="connsiteX6" fmla="*/ 598237 w 735322"/>
                <a:gd name="connsiteY6" fmla="*/ 410639 h 439988"/>
                <a:gd name="connsiteX7" fmla="*/ 598366 w 735322"/>
                <a:gd name="connsiteY7" fmla="*/ 403506 h 439988"/>
                <a:gd name="connsiteX8" fmla="*/ 598366 w 735322"/>
                <a:gd name="connsiteY8" fmla="*/ 403289 h 439988"/>
                <a:gd name="connsiteX9" fmla="*/ 466767 w 735322"/>
                <a:gd name="connsiteY9" fmla="*/ 196238 h 439988"/>
                <a:gd name="connsiteX10" fmla="*/ 367655 w 735322"/>
                <a:gd name="connsiteY10" fmla="*/ 174022 h 439988"/>
                <a:gd name="connsiteX11" fmla="*/ 317756 w 735322"/>
                <a:gd name="connsiteY11" fmla="*/ 179437 h 439988"/>
                <a:gd name="connsiteX12" fmla="*/ 142261 w 735322"/>
                <a:gd name="connsiteY12" fmla="*/ 354471 h 439988"/>
                <a:gd name="connsiteX13" fmla="*/ 136948 w 735322"/>
                <a:gd name="connsiteY13" fmla="*/ 403289 h 439988"/>
                <a:gd name="connsiteX14" fmla="*/ 136948 w 735322"/>
                <a:gd name="connsiteY14" fmla="*/ 403506 h 439988"/>
                <a:gd name="connsiteX15" fmla="*/ 137077 w 735322"/>
                <a:gd name="connsiteY15" fmla="*/ 410510 h 439988"/>
                <a:gd name="connsiteX16" fmla="*/ 139886 w 735322"/>
                <a:gd name="connsiteY16" fmla="*/ 439989 h 439988"/>
                <a:gd name="connsiteX17" fmla="*/ 106317 w 735322"/>
                <a:gd name="connsiteY17" fmla="*/ 436294 h 439988"/>
                <a:gd name="connsiteX18" fmla="*/ 7811 w 735322"/>
                <a:gd name="connsiteY18" fmla="*/ 350346 h 439988"/>
                <a:gd name="connsiteX19" fmla="*/ 3707 w 735322"/>
                <a:gd name="connsiteY19" fmla="*/ 278106 h 439988"/>
                <a:gd name="connsiteX20" fmla="*/ 98756 w 735322"/>
                <a:gd name="connsiteY20" fmla="*/ 181628 h 439988"/>
                <a:gd name="connsiteX21" fmla="*/ 141399 w 735322"/>
                <a:gd name="connsiteY21" fmla="*/ 176300 h 439988"/>
                <a:gd name="connsiteX22" fmla="*/ 148267 w 735322"/>
                <a:gd name="connsiteY22" fmla="*/ 171056 h 439988"/>
                <a:gd name="connsiteX23" fmla="*/ 244829 w 735322"/>
                <a:gd name="connsiteY23" fmla="*/ 91985 h 439988"/>
                <a:gd name="connsiteX24" fmla="*/ 294382 w 735322"/>
                <a:gd name="connsiteY24" fmla="*/ 89318 h 439988"/>
                <a:gd name="connsiteX25" fmla="*/ 302679 w 735322"/>
                <a:gd name="connsiteY25" fmla="*/ 86612 h 439988"/>
                <a:gd name="connsiteX26" fmla="*/ 430779 w 735322"/>
                <a:gd name="connsiteY26" fmla="*/ 2210 h 439988"/>
                <a:gd name="connsiteX27" fmla="*/ 579573 w 735322"/>
                <a:gd name="connsiteY27" fmla="*/ 43122 h 439988"/>
                <a:gd name="connsiteX28" fmla="*/ 638890 w 735322"/>
                <a:gd name="connsiteY28" fmla="*/ 136719 h 439988"/>
                <a:gd name="connsiteX29" fmla="*/ 642995 w 735322"/>
                <a:gd name="connsiteY29" fmla="*/ 178964 h 439988"/>
                <a:gd name="connsiteX30" fmla="*/ 648570 w 735322"/>
                <a:gd name="connsiteY30" fmla="*/ 185540 h 439988"/>
                <a:gd name="connsiteX31" fmla="*/ 732168 w 735322"/>
                <a:gd name="connsiteY31" fmla="*/ 278106 h 439988"/>
                <a:gd name="connsiteX32" fmla="*/ 733940 w 735322"/>
                <a:gd name="connsiteY32" fmla="*/ 285755 h 439988"/>
                <a:gd name="connsiteX33" fmla="*/ 735323 w 735322"/>
                <a:gd name="connsiteY33" fmla="*/ 296327 h 43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35322" h="439988">
                  <a:moveTo>
                    <a:pt x="735323" y="296327"/>
                  </a:moveTo>
                  <a:lnTo>
                    <a:pt x="735323" y="321382"/>
                  </a:lnTo>
                  <a:cubicBezTo>
                    <a:pt x="733940" y="331908"/>
                    <a:pt x="731131" y="342483"/>
                    <a:pt x="728452" y="351765"/>
                  </a:cubicBezTo>
                  <a:cubicBezTo>
                    <a:pt x="711907" y="394996"/>
                    <a:pt x="675961" y="425508"/>
                    <a:pt x="631202" y="435951"/>
                  </a:cubicBezTo>
                  <a:cubicBezTo>
                    <a:pt x="620010" y="438615"/>
                    <a:pt x="608260" y="439989"/>
                    <a:pt x="596121" y="439989"/>
                  </a:cubicBezTo>
                  <a:lnTo>
                    <a:pt x="595428" y="439989"/>
                  </a:lnTo>
                  <a:cubicBezTo>
                    <a:pt x="596983" y="430406"/>
                    <a:pt x="597935" y="420608"/>
                    <a:pt x="598237" y="410639"/>
                  </a:cubicBezTo>
                  <a:cubicBezTo>
                    <a:pt x="598324" y="408319"/>
                    <a:pt x="598366" y="405911"/>
                    <a:pt x="598366" y="403506"/>
                  </a:cubicBezTo>
                  <a:lnTo>
                    <a:pt x="598366" y="403289"/>
                  </a:lnTo>
                  <a:cubicBezTo>
                    <a:pt x="598279" y="311841"/>
                    <a:pt x="544534" y="233025"/>
                    <a:pt x="466767" y="196238"/>
                  </a:cubicBezTo>
                  <a:cubicBezTo>
                    <a:pt x="436740" y="182014"/>
                    <a:pt x="403126" y="174022"/>
                    <a:pt x="367655" y="174022"/>
                  </a:cubicBezTo>
                  <a:cubicBezTo>
                    <a:pt x="350505" y="174022"/>
                    <a:pt x="333785" y="175911"/>
                    <a:pt x="317756" y="179437"/>
                  </a:cubicBezTo>
                  <a:cubicBezTo>
                    <a:pt x="230267" y="198604"/>
                    <a:pt x="161316" y="267275"/>
                    <a:pt x="142261" y="354471"/>
                  </a:cubicBezTo>
                  <a:cubicBezTo>
                    <a:pt x="138804" y="370157"/>
                    <a:pt x="136948" y="386530"/>
                    <a:pt x="136948" y="403289"/>
                  </a:cubicBezTo>
                  <a:lnTo>
                    <a:pt x="136948" y="403506"/>
                  </a:lnTo>
                  <a:cubicBezTo>
                    <a:pt x="136948" y="405869"/>
                    <a:pt x="136990" y="408147"/>
                    <a:pt x="137077" y="410510"/>
                  </a:cubicBezTo>
                  <a:cubicBezTo>
                    <a:pt x="137379" y="420524"/>
                    <a:pt x="138331" y="430363"/>
                    <a:pt x="139886" y="439989"/>
                  </a:cubicBezTo>
                  <a:cubicBezTo>
                    <a:pt x="128262" y="439989"/>
                    <a:pt x="117118" y="438744"/>
                    <a:pt x="106317" y="436294"/>
                  </a:cubicBezTo>
                  <a:cubicBezTo>
                    <a:pt x="60952" y="426111"/>
                    <a:pt x="24444" y="395125"/>
                    <a:pt x="7811" y="350346"/>
                  </a:cubicBezTo>
                  <a:cubicBezTo>
                    <a:pt x="-1305" y="326710"/>
                    <a:pt x="-2126" y="301655"/>
                    <a:pt x="3707" y="278106"/>
                  </a:cubicBezTo>
                  <a:cubicBezTo>
                    <a:pt x="14767" y="233456"/>
                    <a:pt x="49978" y="194478"/>
                    <a:pt x="98756" y="181628"/>
                  </a:cubicBezTo>
                  <a:cubicBezTo>
                    <a:pt x="112495" y="178964"/>
                    <a:pt x="127660" y="177674"/>
                    <a:pt x="141399" y="176300"/>
                  </a:cubicBezTo>
                  <a:cubicBezTo>
                    <a:pt x="146883" y="176300"/>
                    <a:pt x="146883" y="173720"/>
                    <a:pt x="148267" y="171056"/>
                  </a:cubicBezTo>
                  <a:cubicBezTo>
                    <a:pt x="167623" y="128856"/>
                    <a:pt x="199333" y="102511"/>
                    <a:pt x="244829" y="91985"/>
                  </a:cubicBezTo>
                  <a:cubicBezTo>
                    <a:pt x="261374" y="88031"/>
                    <a:pt x="277834" y="86612"/>
                    <a:pt x="294382" y="89318"/>
                  </a:cubicBezTo>
                  <a:cubicBezTo>
                    <a:pt x="298574" y="90565"/>
                    <a:pt x="301253" y="89318"/>
                    <a:pt x="302679" y="86612"/>
                  </a:cubicBezTo>
                  <a:cubicBezTo>
                    <a:pt x="332963" y="40500"/>
                    <a:pt x="375651" y="11494"/>
                    <a:pt x="430779" y="2210"/>
                  </a:cubicBezTo>
                  <a:cubicBezTo>
                    <a:pt x="487332" y="-5697"/>
                    <a:pt x="536888" y="7539"/>
                    <a:pt x="579573" y="43122"/>
                  </a:cubicBezTo>
                  <a:cubicBezTo>
                    <a:pt x="609990" y="66930"/>
                    <a:pt x="630639" y="98603"/>
                    <a:pt x="638890" y="136719"/>
                  </a:cubicBezTo>
                  <a:cubicBezTo>
                    <a:pt x="641569" y="149955"/>
                    <a:pt x="642995" y="164438"/>
                    <a:pt x="642995" y="178964"/>
                  </a:cubicBezTo>
                  <a:cubicBezTo>
                    <a:pt x="644378" y="182876"/>
                    <a:pt x="644378" y="184292"/>
                    <a:pt x="648570" y="185540"/>
                  </a:cubicBezTo>
                  <a:cubicBezTo>
                    <a:pt x="692768" y="204363"/>
                    <a:pt x="720978" y="234746"/>
                    <a:pt x="732168" y="278106"/>
                  </a:cubicBezTo>
                  <a:cubicBezTo>
                    <a:pt x="732774" y="280556"/>
                    <a:pt x="733334" y="283091"/>
                    <a:pt x="733940" y="285755"/>
                  </a:cubicBezTo>
                  <a:cubicBezTo>
                    <a:pt x="733940" y="289709"/>
                    <a:pt x="735323" y="292373"/>
                    <a:pt x="735323" y="296327"/>
                  </a:cubicBezTo>
                  <a:close/>
                </a:path>
              </a:pathLst>
            </a:custGeom>
            <a:solidFill>
              <a:srgbClr val="DA291C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 117">
              <a:extLst>
                <a:ext uri="{FF2B5EF4-FFF2-40B4-BE49-F238E27FC236}">
                  <a16:creationId xmlns:a16="http://schemas.microsoft.com/office/drawing/2014/main" id="{9CB67106-D534-E38F-41FA-F9919D6D3A58}"/>
                </a:ext>
              </a:extLst>
            </p:cNvPr>
            <p:cNvSpPr/>
            <p:nvPr/>
          </p:nvSpPr>
          <p:spPr>
            <a:xfrm>
              <a:off x="1185420" y="2038736"/>
              <a:ext cx="476152" cy="476152"/>
            </a:xfrm>
            <a:custGeom>
              <a:avLst/>
              <a:gdLst>
                <a:gd name="connsiteX0" fmla="*/ 238076 w 476152"/>
                <a:gd name="connsiteY0" fmla="*/ 476152 h 476152"/>
                <a:gd name="connsiteX1" fmla="*/ 22949 w 476152"/>
                <a:gd name="connsiteY1" fmla="*/ 340214 h 476152"/>
                <a:gd name="connsiteX2" fmla="*/ 3008 w 476152"/>
                <a:gd name="connsiteY2" fmla="*/ 275960 h 476152"/>
                <a:gd name="connsiteX3" fmla="*/ 130 w 476152"/>
                <a:gd name="connsiteY3" fmla="*/ 245405 h 476152"/>
                <a:gd name="connsiteX4" fmla="*/ 0 w 476152"/>
                <a:gd name="connsiteY4" fmla="*/ 238143 h 476152"/>
                <a:gd name="connsiteX5" fmla="*/ 5500 w 476152"/>
                <a:gd name="connsiteY5" fmla="*/ 187254 h 476152"/>
                <a:gd name="connsiteX6" fmla="*/ 186595 w 476152"/>
                <a:gd name="connsiteY6" fmla="*/ 5629 h 476152"/>
                <a:gd name="connsiteX7" fmla="*/ 238076 w 476152"/>
                <a:gd name="connsiteY7" fmla="*/ 0 h 476152"/>
                <a:gd name="connsiteX8" fmla="*/ 340355 w 476152"/>
                <a:gd name="connsiteY8" fmla="*/ 23036 h 476152"/>
                <a:gd name="connsiteX9" fmla="*/ 476152 w 476152"/>
                <a:gd name="connsiteY9" fmla="*/ 237841 h 476152"/>
                <a:gd name="connsiteX10" fmla="*/ 476152 w 476152"/>
                <a:gd name="connsiteY10" fmla="*/ 237841 h 476152"/>
                <a:gd name="connsiteX11" fmla="*/ 476152 w 476152"/>
                <a:gd name="connsiteY11" fmla="*/ 238055 h 476152"/>
                <a:gd name="connsiteX12" fmla="*/ 476023 w 476152"/>
                <a:gd name="connsiteY12" fmla="*/ 245490 h 476152"/>
                <a:gd name="connsiteX13" fmla="*/ 473144 w 476152"/>
                <a:gd name="connsiteY13" fmla="*/ 275876 h 476152"/>
                <a:gd name="connsiteX14" fmla="*/ 238118 w 476152"/>
                <a:gd name="connsiteY14" fmla="*/ 476068 h 476152"/>
                <a:gd name="connsiteX15" fmla="*/ 238076 w 476152"/>
                <a:gd name="connsiteY15" fmla="*/ 476152 h 476152"/>
                <a:gd name="connsiteX16" fmla="*/ 459005 w 476152"/>
                <a:gd name="connsiteY16" fmla="*/ 237883 h 476152"/>
                <a:gd name="connsiteX17" fmla="*/ 333005 w 476152"/>
                <a:gd name="connsiteY17" fmla="*/ 38592 h 476152"/>
                <a:gd name="connsiteX18" fmla="*/ 238118 w 476152"/>
                <a:gd name="connsiteY18" fmla="*/ 17190 h 476152"/>
                <a:gd name="connsiteX19" fmla="*/ 238076 w 476152"/>
                <a:gd name="connsiteY19" fmla="*/ 17190 h 476152"/>
                <a:gd name="connsiteX20" fmla="*/ 190289 w 476152"/>
                <a:gd name="connsiteY20" fmla="*/ 22391 h 476152"/>
                <a:gd name="connsiteX21" fmla="*/ 22262 w 476152"/>
                <a:gd name="connsiteY21" fmla="*/ 190865 h 476152"/>
                <a:gd name="connsiteX22" fmla="*/ 17190 w 476152"/>
                <a:gd name="connsiteY22" fmla="*/ 237883 h 476152"/>
                <a:gd name="connsiteX23" fmla="*/ 17319 w 476152"/>
                <a:gd name="connsiteY23" fmla="*/ 244803 h 476152"/>
                <a:gd name="connsiteX24" fmla="*/ 20025 w 476152"/>
                <a:gd name="connsiteY24" fmla="*/ 273209 h 476152"/>
                <a:gd name="connsiteX25" fmla="*/ 38505 w 476152"/>
                <a:gd name="connsiteY25" fmla="*/ 332821 h 476152"/>
                <a:gd name="connsiteX26" fmla="*/ 238076 w 476152"/>
                <a:gd name="connsiteY26" fmla="*/ 458963 h 476152"/>
                <a:gd name="connsiteX27" fmla="*/ 456169 w 476152"/>
                <a:gd name="connsiteY27" fmla="*/ 273209 h 476152"/>
                <a:gd name="connsiteX28" fmla="*/ 458875 w 476152"/>
                <a:gd name="connsiteY28" fmla="*/ 244974 h 476152"/>
                <a:gd name="connsiteX29" fmla="*/ 459005 w 476152"/>
                <a:gd name="connsiteY29" fmla="*/ 238097 h 476152"/>
                <a:gd name="connsiteX30" fmla="*/ 459005 w 476152"/>
                <a:gd name="connsiteY30" fmla="*/ 237883 h 47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76152" h="476152">
                  <a:moveTo>
                    <a:pt x="238076" y="476152"/>
                  </a:moveTo>
                  <a:cubicBezTo>
                    <a:pt x="146712" y="476152"/>
                    <a:pt x="62270" y="422775"/>
                    <a:pt x="22949" y="340214"/>
                  </a:cubicBezTo>
                  <a:cubicBezTo>
                    <a:pt x="13236" y="319712"/>
                    <a:pt x="6534" y="298096"/>
                    <a:pt x="3008" y="275960"/>
                  </a:cubicBezTo>
                  <a:cubicBezTo>
                    <a:pt x="1374" y="265946"/>
                    <a:pt x="431" y="255634"/>
                    <a:pt x="130" y="245405"/>
                  </a:cubicBezTo>
                  <a:cubicBezTo>
                    <a:pt x="42" y="242997"/>
                    <a:pt x="0" y="240593"/>
                    <a:pt x="0" y="238143"/>
                  </a:cubicBezTo>
                  <a:cubicBezTo>
                    <a:pt x="0" y="220908"/>
                    <a:pt x="1847" y="203887"/>
                    <a:pt x="5500" y="187254"/>
                  </a:cubicBezTo>
                  <a:cubicBezTo>
                    <a:pt x="25140" y="96831"/>
                    <a:pt x="96219" y="25571"/>
                    <a:pt x="186595" y="5629"/>
                  </a:cubicBezTo>
                  <a:cubicBezTo>
                    <a:pt x="203438" y="1890"/>
                    <a:pt x="220757" y="0"/>
                    <a:pt x="238076" y="0"/>
                  </a:cubicBezTo>
                  <a:cubicBezTo>
                    <a:pt x="273830" y="0"/>
                    <a:pt x="308254" y="7736"/>
                    <a:pt x="340355" y="23036"/>
                  </a:cubicBezTo>
                  <a:cubicBezTo>
                    <a:pt x="422778" y="62231"/>
                    <a:pt x="476065" y="146555"/>
                    <a:pt x="476152" y="237841"/>
                  </a:cubicBezTo>
                  <a:lnTo>
                    <a:pt x="476152" y="237841"/>
                  </a:lnTo>
                  <a:lnTo>
                    <a:pt x="476152" y="238055"/>
                  </a:lnTo>
                  <a:cubicBezTo>
                    <a:pt x="476152" y="240593"/>
                    <a:pt x="476110" y="243085"/>
                    <a:pt x="476023" y="245490"/>
                  </a:cubicBezTo>
                  <a:cubicBezTo>
                    <a:pt x="475721" y="255634"/>
                    <a:pt x="474733" y="265862"/>
                    <a:pt x="473144" y="275876"/>
                  </a:cubicBezTo>
                  <a:cubicBezTo>
                    <a:pt x="454665" y="391873"/>
                    <a:pt x="355782" y="476068"/>
                    <a:pt x="238118" y="476068"/>
                  </a:cubicBezTo>
                  <a:lnTo>
                    <a:pt x="238076" y="476152"/>
                  </a:lnTo>
                  <a:close/>
                  <a:moveTo>
                    <a:pt x="459005" y="237883"/>
                  </a:moveTo>
                  <a:cubicBezTo>
                    <a:pt x="458920" y="153173"/>
                    <a:pt x="409458" y="74955"/>
                    <a:pt x="333005" y="38592"/>
                  </a:cubicBezTo>
                  <a:cubicBezTo>
                    <a:pt x="303225" y="24410"/>
                    <a:pt x="271295" y="17190"/>
                    <a:pt x="238118" y="17190"/>
                  </a:cubicBezTo>
                  <a:lnTo>
                    <a:pt x="238076" y="17190"/>
                  </a:lnTo>
                  <a:cubicBezTo>
                    <a:pt x="222005" y="17190"/>
                    <a:pt x="205933" y="18953"/>
                    <a:pt x="190289" y="22391"/>
                  </a:cubicBezTo>
                  <a:cubicBezTo>
                    <a:pt x="106447" y="40871"/>
                    <a:pt x="40482" y="106972"/>
                    <a:pt x="22262" y="190865"/>
                  </a:cubicBezTo>
                  <a:cubicBezTo>
                    <a:pt x="18865" y="206295"/>
                    <a:pt x="17190" y="222110"/>
                    <a:pt x="17190" y="237883"/>
                  </a:cubicBezTo>
                  <a:cubicBezTo>
                    <a:pt x="17190" y="240376"/>
                    <a:pt x="17190" y="242524"/>
                    <a:pt x="17319" y="244803"/>
                  </a:cubicBezTo>
                  <a:cubicBezTo>
                    <a:pt x="17621" y="254386"/>
                    <a:pt x="18522" y="263927"/>
                    <a:pt x="20025" y="273209"/>
                  </a:cubicBezTo>
                  <a:cubicBezTo>
                    <a:pt x="23292" y="293753"/>
                    <a:pt x="29524" y="313824"/>
                    <a:pt x="38505" y="332821"/>
                  </a:cubicBezTo>
                  <a:cubicBezTo>
                    <a:pt x="74946" y="409452"/>
                    <a:pt x="153288" y="458963"/>
                    <a:pt x="238076" y="458963"/>
                  </a:cubicBezTo>
                  <a:cubicBezTo>
                    <a:pt x="347275" y="458963"/>
                    <a:pt x="438979" y="380871"/>
                    <a:pt x="456169" y="273209"/>
                  </a:cubicBezTo>
                  <a:cubicBezTo>
                    <a:pt x="457673" y="263927"/>
                    <a:pt x="458577" y="254431"/>
                    <a:pt x="458875" y="244974"/>
                  </a:cubicBezTo>
                  <a:cubicBezTo>
                    <a:pt x="458962" y="242696"/>
                    <a:pt x="459005" y="240421"/>
                    <a:pt x="459005" y="238097"/>
                  </a:cubicBezTo>
                  <a:lnTo>
                    <a:pt x="459005" y="237883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630D8382-1397-01A2-4E62-74AF433BF604}"/>
                </a:ext>
              </a:extLst>
            </p:cNvPr>
            <p:cNvSpPr/>
            <p:nvPr/>
          </p:nvSpPr>
          <p:spPr>
            <a:xfrm>
              <a:off x="1275828" y="2174669"/>
              <a:ext cx="286292" cy="210317"/>
            </a:xfrm>
            <a:custGeom>
              <a:avLst/>
              <a:gdLst>
                <a:gd name="connsiteX0" fmla="*/ 85711 w 286292"/>
                <a:gd name="connsiteY0" fmla="*/ 210267 h 210317"/>
                <a:gd name="connsiteX1" fmla="*/ 78579 w 286292"/>
                <a:gd name="connsiteY1" fmla="*/ 207289 h 210317"/>
                <a:gd name="connsiteX2" fmla="*/ 2959 w 286292"/>
                <a:gd name="connsiteY2" fmla="*/ 131804 h 210317"/>
                <a:gd name="connsiteX3" fmla="*/ 2959 w 286292"/>
                <a:gd name="connsiteY3" fmla="*/ 117516 h 210317"/>
                <a:gd name="connsiteX4" fmla="*/ 17274 w 286292"/>
                <a:gd name="connsiteY4" fmla="*/ 117516 h 210317"/>
                <a:gd name="connsiteX5" fmla="*/ 85762 w 286292"/>
                <a:gd name="connsiteY5" fmla="*/ 185880 h 210317"/>
                <a:gd name="connsiteX6" fmla="*/ 269017 w 286292"/>
                <a:gd name="connsiteY6" fmla="*/ 2953 h 210317"/>
                <a:gd name="connsiteX7" fmla="*/ 283332 w 286292"/>
                <a:gd name="connsiteY7" fmla="*/ 2953 h 210317"/>
                <a:gd name="connsiteX8" fmla="*/ 283332 w 286292"/>
                <a:gd name="connsiteY8" fmla="*/ 17244 h 210317"/>
                <a:gd name="connsiteX9" fmla="*/ 92892 w 286292"/>
                <a:gd name="connsiteY9" fmla="*/ 207337 h 210317"/>
                <a:gd name="connsiteX10" fmla="*/ 85762 w 286292"/>
                <a:gd name="connsiteY10" fmla="*/ 210318 h 210317"/>
                <a:gd name="connsiteX11" fmla="*/ 85711 w 286292"/>
                <a:gd name="connsiteY11" fmla="*/ 210267 h 21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292" h="210317">
                  <a:moveTo>
                    <a:pt x="85711" y="210267"/>
                  </a:moveTo>
                  <a:cubicBezTo>
                    <a:pt x="83029" y="210267"/>
                    <a:pt x="80450" y="209206"/>
                    <a:pt x="78579" y="207289"/>
                  </a:cubicBezTo>
                  <a:lnTo>
                    <a:pt x="2959" y="131804"/>
                  </a:lnTo>
                  <a:cubicBezTo>
                    <a:pt x="-986" y="127868"/>
                    <a:pt x="-986" y="121455"/>
                    <a:pt x="2959" y="117516"/>
                  </a:cubicBezTo>
                  <a:cubicBezTo>
                    <a:pt x="6905" y="113578"/>
                    <a:pt x="13328" y="113578"/>
                    <a:pt x="17274" y="117516"/>
                  </a:cubicBezTo>
                  <a:lnTo>
                    <a:pt x="85762" y="185880"/>
                  </a:lnTo>
                  <a:lnTo>
                    <a:pt x="269017" y="2953"/>
                  </a:lnTo>
                  <a:cubicBezTo>
                    <a:pt x="272965" y="-984"/>
                    <a:pt x="279387" y="-984"/>
                    <a:pt x="283332" y="2953"/>
                  </a:cubicBezTo>
                  <a:cubicBezTo>
                    <a:pt x="287280" y="6892"/>
                    <a:pt x="287280" y="13305"/>
                    <a:pt x="283332" y="17244"/>
                  </a:cubicBezTo>
                  <a:lnTo>
                    <a:pt x="92892" y="207337"/>
                  </a:lnTo>
                  <a:cubicBezTo>
                    <a:pt x="90972" y="209257"/>
                    <a:pt x="88441" y="210318"/>
                    <a:pt x="85762" y="210318"/>
                  </a:cubicBezTo>
                  <a:lnTo>
                    <a:pt x="85711" y="210267"/>
                  </a:lnTo>
                  <a:close/>
                </a:path>
              </a:pathLst>
            </a:custGeom>
            <a:solidFill>
              <a:srgbClr val="464646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609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A2C8E5-79E3-4935-52A8-80FB1B67D1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40665" indent="-227965">
              <a:lnSpc>
                <a:spcPct val="100000"/>
              </a:lnSpc>
              <a:spcBef>
                <a:spcPts val="229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z="2400" spc="-10" dirty="0">
                <a:latin typeface="Calibri"/>
                <a:cs typeface="Calibri"/>
              </a:rPr>
              <a:t>Managed</a:t>
            </a:r>
            <a:r>
              <a:rPr lang="en-US" sz="2400" spc="-25" dirty="0"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Service</a:t>
            </a:r>
            <a:r>
              <a:rPr lang="en-US" sz="2400" spc="-30" dirty="0">
                <a:latin typeface="Calibri"/>
                <a:cs typeface="Calibri"/>
              </a:rPr>
              <a:t> </a:t>
            </a:r>
            <a:r>
              <a:rPr lang="en-US" sz="2400" spc="-10" dirty="0">
                <a:latin typeface="Calibri"/>
                <a:cs typeface="Calibri"/>
              </a:rPr>
              <a:t>deployed</a:t>
            </a:r>
            <a:r>
              <a:rPr lang="en-US" sz="2400" spc="-30" dirty="0"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from</a:t>
            </a:r>
            <a:r>
              <a:rPr lang="en-US" sz="2400" spc="-45" dirty="0"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Azure</a:t>
            </a:r>
            <a:r>
              <a:rPr lang="en-US" sz="2400" spc="-25" dirty="0">
                <a:latin typeface="Calibri"/>
                <a:cs typeface="Calibri"/>
              </a:rPr>
              <a:t> </a:t>
            </a:r>
            <a:r>
              <a:rPr lang="en-US" sz="2400" spc="-10" dirty="0">
                <a:latin typeface="Calibri"/>
                <a:cs typeface="Calibri"/>
              </a:rPr>
              <a:t>portal</a:t>
            </a:r>
            <a:endParaRPr lang="en-US" sz="24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z="2400" dirty="0">
                <a:solidFill>
                  <a:srgbClr val="171717"/>
                </a:solidFill>
                <a:latin typeface="Calibri"/>
                <a:cs typeface="Calibri"/>
              </a:rPr>
              <a:t>Simple</a:t>
            </a:r>
            <a:r>
              <a:rPr lang="en-US" sz="2400" spc="-3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deployment</a:t>
            </a:r>
            <a:r>
              <a:rPr lang="en-US" sz="2400" spc="-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template</a:t>
            </a:r>
            <a:endParaRPr lang="en-US" sz="24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400" spc="-20" dirty="0">
                <a:solidFill>
                  <a:srgbClr val="171717"/>
                </a:solidFill>
                <a:latin typeface="Calibri"/>
                <a:cs typeface="Calibri"/>
              </a:rPr>
              <a:t>Name</a:t>
            </a:r>
            <a:endParaRPr lang="en-US" sz="24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Region</a:t>
            </a:r>
            <a:endParaRPr lang="en-US" sz="24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400" dirty="0">
                <a:solidFill>
                  <a:srgbClr val="171717"/>
                </a:solidFill>
                <a:latin typeface="Calibri"/>
                <a:cs typeface="Calibri"/>
              </a:rPr>
              <a:t>Resource</a:t>
            </a:r>
            <a:r>
              <a:rPr lang="en-US" sz="24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Group</a:t>
            </a:r>
            <a:endParaRPr lang="en-US" sz="24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Type</a:t>
            </a:r>
            <a:r>
              <a:rPr lang="en-US" sz="2400" spc="-7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dirty="0">
                <a:solidFill>
                  <a:srgbClr val="171717"/>
                </a:solidFill>
                <a:latin typeface="Calibri"/>
                <a:cs typeface="Calibri"/>
              </a:rPr>
              <a:t>(connectivity</a:t>
            </a:r>
            <a:r>
              <a:rPr lang="en-US" sz="2400" spc="-6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options)</a:t>
            </a:r>
            <a:endParaRPr lang="en-US" sz="240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Standard</a:t>
            </a:r>
            <a:endParaRPr lang="en-US" sz="240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400" spc="-10" dirty="0">
                <a:solidFill>
                  <a:srgbClr val="171717"/>
                </a:solidFill>
                <a:latin typeface="Calibri"/>
                <a:cs typeface="Calibri"/>
              </a:rPr>
              <a:t>Basic</a:t>
            </a:r>
            <a:endParaRPr lang="en-US" sz="24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pc="-10" dirty="0">
                <a:latin typeface="Calibri"/>
                <a:cs typeface="Calibri"/>
              </a:rPr>
              <a:t>**Already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deployed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8712C1-57F1-ACA9-DCC3-2FB495AE3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Virtual</a:t>
            </a:r>
            <a:r>
              <a:rPr lang="en-US" spc="-100">
                <a:latin typeface="Calibri"/>
                <a:cs typeface="Calibri"/>
              </a:rPr>
              <a:t> </a:t>
            </a:r>
            <a:r>
              <a:rPr lang="en-US" spc="-35">
                <a:latin typeface="Calibri"/>
                <a:cs typeface="Calibri"/>
              </a:rPr>
              <a:t>WAN</a:t>
            </a:r>
            <a:r>
              <a:rPr lang="en-US" spc="-110">
                <a:latin typeface="Calibri"/>
                <a:cs typeface="Calibri"/>
              </a:rPr>
              <a:t> </a:t>
            </a:r>
            <a:r>
              <a:rPr lang="en-US" spc="-10">
                <a:latin typeface="Calibri"/>
                <a:cs typeface="Calibri"/>
              </a:rPr>
              <a:t>Components</a:t>
            </a:r>
            <a:r>
              <a:rPr lang="en-US" spc="-95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</a:rPr>
              <a:t>–</a:t>
            </a:r>
            <a:r>
              <a:rPr lang="en-US" spc="-120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</a:rPr>
              <a:t>Virtual</a:t>
            </a:r>
            <a:r>
              <a:rPr lang="en-US" spc="-105">
                <a:latin typeface="Calibri"/>
                <a:cs typeface="Calibri"/>
              </a:rPr>
              <a:t> </a:t>
            </a:r>
            <a:r>
              <a:rPr lang="en-US" spc="-25">
                <a:latin typeface="Calibri"/>
                <a:cs typeface="Calibri"/>
              </a:rPr>
              <a:t>WAN</a:t>
            </a:r>
            <a:endParaRPr lang="en-US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D4D26AAF-EB3D-73E3-4633-18ABD17D3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107" y="849074"/>
            <a:ext cx="5323128" cy="53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085BDFA-B8F5-97CB-EC4B-F7FC363566C3}"/>
              </a:ext>
            </a:extLst>
          </p:cNvPr>
          <p:cNvSpPr/>
          <p:nvPr/>
        </p:nvSpPr>
        <p:spPr>
          <a:xfrm>
            <a:off x="7340600" y="4152900"/>
            <a:ext cx="2679700" cy="118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BE29F2-3403-6B85-3B88-0C6B41258892}"/>
              </a:ext>
            </a:extLst>
          </p:cNvPr>
          <p:cNvSpPr/>
          <p:nvPr/>
        </p:nvSpPr>
        <p:spPr>
          <a:xfrm>
            <a:off x="7150100" y="3046095"/>
            <a:ext cx="3187700" cy="1159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B05F0EB-18B9-B1D3-50E0-5D0187916B13}"/>
              </a:ext>
            </a:extLst>
          </p:cNvPr>
          <p:cNvSpPr/>
          <p:nvPr/>
        </p:nvSpPr>
        <p:spPr>
          <a:xfrm>
            <a:off x="6794500" y="1193800"/>
            <a:ext cx="1536700" cy="133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F788ED-D06E-C376-306B-D62A2B6EC37F}"/>
              </a:ext>
            </a:extLst>
          </p:cNvPr>
          <p:cNvSpPr/>
          <p:nvPr/>
        </p:nvSpPr>
        <p:spPr>
          <a:xfrm>
            <a:off x="9236367" y="1193800"/>
            <a:ext cx="1536700" cy="133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6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CA94F-5B9C-8CDE-EAC4-B86C9086C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72F7F8-674F-E462-415F-6C232D2797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40665" indent="-227965">
              <a:lnSpc>
                <a:spcPct val="100000"/>
              </a:lnSpc>
              <a:spcBef>
                <a:spcPts val="229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pc="-10" dirty="0">
                <a:latin typeface="Calibri"/>
                <a:cs typeface="Calibri"/>
              </a:rPr>
              <a:t>Managed</a:t>
            </a:r>
            <a:r>
              <a:rPr lang="en-US" spc="-2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Service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deployed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from</a:t>
            </a:r>
            <a:r>
              <a:rPr lang="en-US" spc="-4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Azure</a:t>
            </a:r>
            <a:r>
              <a:rPr lang="en-US" spc="-2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portal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Simple</a:t>
            </a:r>
            <a:r>
              <a:rPr lang="en-US" spc="-3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deployment</a:t>
            </a:r>
            <a:r>
              <a:rPr lang="en-US" spc="-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template</a:t>
            </a:r>
            <a:endParaRPr lang="en-US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Name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Region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Resource</a:t>
            </a:r>
            <a:r>
              <a:rPr lang="en-US" sz="20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Group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Address</a:t>
            </a:r>
            <a:r>
              <a:rPr lang="en-US" sz="2000" spc="-6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space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Capacity</a:t>
            </a:r>
            <a:r>
              <a:rPr lang="en-US" sz="2000" spc="254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(Scale</a:t>
            </a:r>
            <a:r>
              <a:rPr lang="en-US" sz="2000" spc="-3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Units)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Routing</a:t>
            </a:r>
            <a:r>
              <a:rPr lang="en-US" sz="2000" spc="-3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Preference</a:t>
            </a:r>
            <a:endParaRPr lang="en-US" sz="200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AS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 Path</a:t>
            </a:r>
            <a:endParaRPr lang="en-US" sz="2000" spc="-2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Express</a:t>
            </a:r>
            <a:r>
              <a:rPr lang="en-US" sz="20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Route</a:t>
            </a:r>
            <a:endParaRPr lang="en-US" sz="2000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000" spc="-25" dirty="0">
                <a:solidFill>
                  <a:srgbClr val="171717"/>
                </a:solidFill>
                <a:latin typeface="Calibri"/>
                <a:cs typeface="Calibri"/>
              </a:rPr>
              <a:t>VPN</a:t>
            </a:r>
            <a:endParaRPr lang="en-US" sz="2400" spc="-25" dirty="0">
              <a:latin typeface="Calibri"/>
              <a:cs typeface="Calibri"/>
            </a:endParaRPr>
          </a:p>
          <a:p>
            <a:pPr marL="1040765" lvl="2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104076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Additional</a:t>
            </a:r>
            <a:r>
              <a:rPr lang="en-US" sz="2000" spc="-4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Services</a:t>
            </a:r>
            <a:endParaRPr lang="en-US" sz="20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pc="-10" dirty="0">
                <a:latin typeface="Calibri"/>
                <a:cs typeface="Calibri"/>
              </a:rPr>
              <a:t>**Already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deployed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AAD2EB-639D-482F-DAB3-E6EDFDEDB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00" dirty="0">
                <a:latin typeface="Calibri"/>
                <a:cs typeface="Calibri"/>
              </a:rPr>
              <a:t> </a:t>
            </a:r>
            <a:r>
              <a:rPr lang="en-US" spc="-35" dirty="0">
                <a:latin typeface="Calibri"/>
                <a:cs typeface="Calibri"/>
              </a:rPr>
              <a:t>WAN</a:t>
            </a:r>
            <a:r>
              <a:rPr lang="en-US" spc="-11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Components</a:t>
            </a:r>
            <a:r>
              <a:rPr lang="en-US" spc="-9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–</a:t>
            </a:r>
            <a:r>
              <a:rPr lang="en-US" spc="-12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05" dirty="0">
                <a:latin typeface="Calibri"/>
                <a:cs typeface="Calibri"/>
              </a:rPr>
              <a:t> </a:t>
            </a:r>
            <a:r>
              <a:rPr lang="en-US" spc="-25" dirty="0">
                <a:latin typeface="Calibri"/>
                <a:cs typeface="Calibri"/>
              </a:rPr>
              <a:t>Hub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AA79D1C-516D-2054-2D12-D2F382615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107" y="849074"/>
            <a:ext cx="5323128" cy="53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C8885A6-13DF-4265-E1E8-8F75F856EB21}"/>
              </a:ext>
            </a:extLst>
          </p:cNvPr>
          <p:cNvSpPr/>
          <p:nvPr/>
        </p:nvSpPr>
        <p:spPr>
          <a:xfrm>
            <a:off x="7340600" y="4152900"/>
            <a:ext cx="2679700" cy="118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44D02F-36D3-0186-834C-133A830F68D4}"/>
              </a:ext>
            </a:extLst>
          </p:cNvPr>
          <p:cNvSpPr/>
          <p:nvPr/>
        </p:nvSpPr>
        <p:spPr>
          <a:xfrm>
            <a:off x="8064500" y="3263900"/>
            <a:ext cx="15367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9CDA3D-2A5E-B8A6-1A72-CE79871E0928}"/>
              </a:ext>
            </a:extLst>
          </p:cNvPr>
          <p:cNvSpPr/>
          <p:nvPr/>
        </p:nvSpPr>
        <p:spPr>
          <a:xfrm>
            <a:off x="6794500" y="1193800"/>
            <a:ext cx="1536700" cy="133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88E547-1CF8-9C6D-D31C-A7F15B0D5F94}"/>
              </a:ext>
            </a:extLst>
          </p:cNvPr>
          <p:cNvSpPr/>
          <p:nvPr/>
        </p:nvSpPr>
        <p:spPr>
          <a:xfrm>
            <a:off x="9236367" y="1193800"/>
            <a:ext cx="1536700" cy="133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093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6D5AC-D457-85F8-0E2F-4DC2813D8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0F9B62-B5AA-3E0A-406D-1BA66DB9A4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40665" indent="-227965">
              <a:lnSpc>
                <a:spcPct val="100000"/>
              </a:lnSpc>
              <a:spcBef>
                <a:spcPts val="229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pc="-10" dirty="0">
                <a:latin typeface="Calibri"/>
                <a:cs typeface="Calibri"/>
              </a:rPr>
              <a:t>VNETS deployed from Azure portal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Comprehensive deployment template</a:t>
            </a:r>
            <a:endParaRPr lang="en-US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Name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Region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Resource</a:t>
            </a:r>
            <a:r>
              <a:rPr lang="en-US" sz="20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Group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Address</a:t>
            </a:r>
            <a:r>
              <a:rPr lang="en-US" sz="2000" spc="-6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space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Subnets</a:t>
            </a: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Additional Services</a:t>
            </a: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Virtual Machines</a:t>
            </a:r>
            <a:endParaRPr lang="en-US" sz="20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pc="-10" dirty="0">
                <a:latin typeface="Calibri"/>
                <a:cs typeface="Calibri"/>
              </a:rPr>
              <a:t>**Already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deployed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AC56A5-9024-71D5-744A-817EF49EC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00" dirty="0">
                <a:latin typeface="Calibri"/>
                <a:cs typeface="Calibri"/>
              </a:rPr>
              <a:t> </a:t>
            </a:r>
            <a:r>
              <a:rPr lang="en-US" spc="-35" dirty="0">
                <a:latin typeface="Calibri"/>
                <a:cs typeface="Calibri"/>
              </a:rPr>
              <a:t>WAN</a:t>
            </a:r>
            <a:r>
              <a:rPr lang="en-US" spc="-11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Components</a:t>
            </a:r>
            <a:r>
              <a:rPr lang="en-US" spc="-9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–</a:t>
            </a:r>
            <a:r>
              <a:rPr lang="en-US" spc="-12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0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Networks</a:t>
            </a:r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545EDB3-7F28-659D-C66A-A018A4CC9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107" y="849074"/>
            <a:ext cx="5323128" cy="53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D277E8-5FFB-A4B4-F24D-51ED9FDF47AE}"/>
              </a:ext>
            </a:extLst>
          </p:cNvPr>
          <p:cNvSpPr/>
          <p:nvPr/>
        </p:nvSpPr>
        <p:spPr>
          <a:xfrm>
            <a:off x="7340600" y="4152900"/>
            <a:ext cx="2679700" cy="118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4A392-D9CA-B866-4B7E-E5747D93019B}"/>
              </a:ext>
            </a:extLst>
          </p:cNvPr>
          <p:cNvSpPr/>
          <p:nvPr/>
        </p:nvSpPr>
        <p:spPr>
          <a:xfrm>
            <a:off x="8064500" y="3263900"/>
            <a:ext cx="15367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71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412AE-3BD2-7522-9B22-8155C39D2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ACCD456-5920-0F62-9D4F-CF16480386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40665" indent="-227965">
              <a:lnSpc>
                <a:spcPct val="100000"/>
              </a:lnSpc>
              <a:spcBef>
                <a:spcPts val="229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spc="-10" dirty="0">
                <a:latin typeface="Calibri"/>
                <a:cs typeface="Calibri"/>
              </a:rPr>
              <a:t>FortiGate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spc="-20" dirty="0">
                <a:latin typeface="Calibri"/>
                <a:cs typeface="Calibri"/>
              </a:rPr>
              <a:t>NVAs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deployed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from</a:t>
            </a:r>
            <a:r>
              <a:rPr lang="en-US" spc="-5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Azure</a:t>
            </a:r>
            <a:r>
              <a:rPr lang="en-US" spc="-2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portal</a:t>
            </a:r>
            <a:r>
              <a:rPr lang="en-US" spc="254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-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VWAN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Hub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spc="-20" dirty="0">
                <a:latin typeface="Calibri"/>
                <a:cs typeface="Calibri"/>
              </a:rPr>
              <a:t>page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Simple deployment template</a:t>
            </a:r>
            <a:endParaRPr lang="en-US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Name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Region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Resource</a:t>
            </a:r>
            <a:r>
              <a:rPr lang="en-US" sz="2000" spc="-7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10" dirty="0">
                <a:solidFill>
                  <a:srgbClr val="171717"/>
                </a:solidFill>
                <a:latin typeface="Calibri"/>
                <a:cs typeface="Calibri"/>
              </a:rPr>
              <a:t>Group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Address</a:t>
            </a:r>
            <a:r>
              <a:rPr lang="en-US" sz="2000" spc="-6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z="2000" spc="-20" dirty="0">
                <a:solidFill>
                  <a:srgbClr val="171717"/>
                </a:solidFill>
                <a:latin typeface="Calibri"/>
                <a:cs typeface="Calibri"/>
              </a:rPr>
              <a:t>space</a:t>
            </a:r>
            <a:endParaRPr lang="en-US" sz="2000" dirty="0">
              <a:latin typeface="Calibri"/>
              <a:cs typeface="Calibri"/>
            </a:endParaRP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Subnets</a:t>
            </a: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Additional Services</a:t>
            </a:r>
          </a:p>
          <a:p>
            <a:pPr marL="1042035" lvl="2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1800" dirty="0">
                <a:solidFill>
                  <a:srgbClr val="171717"/>
                </a:solidFill>
                <a:latin typeface="Calibri"/>
                <a:cs typeface="Calibri"/>
              </a:rPr>
              <a:t>Ingress Public IP</a:t>
            </a:r>
          </a:p>
          <a:p>
            <a:pPr marL="1042035" lvl="2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1800" dirty="0">
                <a:solidFill>
                  <a:srgbClr val="171717"/>
                </a:solidFill>
                <a:latin typeface="Calibri"/>
                <a:cs typeface="Calibri"/>
              </a:rPr>
              <a:t>Ingress External Load Balancer</a:t>
            </a:r>
          </a:p>
          <a:p>
            <a:pPr marL="641985" lvl="1">
              <a:lnSpc>
                <a:spcPct val="100000"/>
              </a:lnSpc>
              <a:spcBef>
                <a:spcPts val="135"/>
              </a:spcBef>
              <a:buFont typeface="Arial"/>
              <a:buChar char="•"/>
              <a:tabLst>
                <a:tab pos="641985" algn="l"/>
              </a:tabLst>
            </a:pPr>
            <a:r>
              <a:rPr lang="en-US" sz="2000" dirty="0">
                <a:solidFill>
                  <a:srgbClr val="171717"/>
                </a:solidFill>
                <a:latin typeface="Calibri"/>
                <a:cs typeface="Calibri"/>
              </a:rPr>
              <a:t>Virtual Machines</a:t>
            </a:r>
          </a:p>
          <a:p>
            <a:pPr marL="0" indent="0">
              <a:buNone/>
            </a:pPr>
            <a:r>
              <a:rPr lang="en-US" spc="-10" dirty="0">
                <a:latin typeface="Calibri"/>
                <a:cs typeface="Calibri"/>
              </a:rPr>
              <a:t>**Attendee will deploy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D2E035-79DD-35A0-5F01-806004765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20" dirty="0">
                <a:latin typeface="Calibri"/>
                <a:cs typeface="Calibri"/>
              </a:rPr>
              <a:t> </a:t>
            </a:r>
            <a:r>
              <a:rPr lang="en-US" spc="-35" dirty="0">
                <a:latin typeface="Calibri"/>
                <a:cs typeface="Calibri"/>
              </a:rPr>
              <a:t>WAN</a:t>
            </a:r>
            <a:r>
              <a:rPr lang="en-US" spc="-13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Components</a:t>
            </a:r>
            <a:r>
              <a:rPr lang="en-US" spc="-114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–</a:t>
            </a:r>
            <a:r>
              <a:rPr lang="en-US" spc="-14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FortiGate</a:t>
            </a:r>
            <a:r>
              <a:rPr lang="en-US" spc="-110" dirty="0">
                <a:latin typeface="Calibri"/>
                <a:cs typeface="Calibri"/>
              </a:rPr>
              <a:t> </a:t>
            </a:r>
            <a:r>
              <a:rPr lang="en-US" spc="-25" dirty="0">
                <a:latin typeface="Calibri"/>
                <a:cs typeface="Calibri"/>
              </a:rPr>
              <a:t>NVA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B634B9D-815A-9787-AFD0-F7BB7C013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49074"/>
            <a:ext cx="5323128" cy="53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53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9B46C-ED98-7CAB-4AA4-1D6E6B043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E23924B-BD38-6BC2-ABA6-273C927A60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05351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2578A-48E5-5DCA-D963-33FF513B5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BE9FEC76-DD0B-F989-5A8E-037A1D708E15}"/>
              </a:ext>
            </a:extLst>
          </p:cNvPr>
          <p:cNvSpPr txBox="1">
            <a:spLocks/>
          </p:cNvSpPr>
          <p:nvPr/>
        </p:nvSpPr>
        <p:spPr>
          <a:xfrm>
            <a:off x="576832" y="1891665"/>
            <a:ext cx="7690867" cy="24602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28600" algn="l" defTabSz="91440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en-US" dirty="0"/>
              <a:t>Moderated</a:t>
            </a:r>
            <a:r>
              <a:rPr lang="en-US" spc="-40" dirty="0"/>
              <a:t> </a:t>
            </a:r>
            <a:r>
              <a:rPr lang="en-US" dirty="0"/>
              <a:t>by</a:t>
            </a:r>
            <a:r>
              <a:rPr lang="en-US" spc="-10" dirty="0"/>
              <a:t> instructors</a:t>
            </a: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lang="en-US" spc="-10" dirty="0"/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en-US"/>
              <a:t>Username</a:t>
            </a:r>
            <a:r>
              <a:rPr lang="en-US" spc="-55"/>
              <a:t> </a:t>
            </a:r>
            <a:r>
              <a:rPr lang="en-US" spc="-10" dirty="0"/>
              <a:t>assignments</a:t>
            </a: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lang="en-US" spc="-10" dirty="0">
              <a:hlinkClick r:id="rId2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en-US" spc="-10" dirty="0">
                <a:hlinkClick r:id="rId2"/>
              </a:rPr>
              <a:t>https://fortinetcloudcse.github.io/azure-202-advanced</a:t>
            </a:r>
            <a:endParaRPr lang="en-US" spc="-10" dirty="0"/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lang="en-US" spc="-10" dirty="0"/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en-US" dirty="0"/>
              <a:t>Review</a:t>
            </a:r>
            <a:r>
              <a:rPr lang="en-US" spc="-20" dirty="0"/>
              <a:t> </a:t>
            </a:r>
            <a:r>
              <a:rPr lang="en-US" dirty="0"/>
              <a:t>lab</a:t>
            </a:r>
            <a:r>
              <a:rPr lang="en-US" spc="-15" dirty="0"/>
              <a:t> </a:t>
            </a:r>
            <a:r>
              <a:rPr lang="en-US" dirty="0"/>
              <a:t>material</a:t>
            </a:r>
            <a:endParaRPr lang="en-US" spc="-20" dirty="0"/>
          </a:p>
        </p:txBody>
      </p:sp>
    </p:spTree>
    <p:extLst>
      <p:ext uri="{BB962C8B-B14F-4D97-AF65-F5344CB8AC3E}">
        <p14:creationId xmlns:p14="http://schemas.microsoft.com/office/powerpoint/2010/main" val="115699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04331-C1AB-31E8-EA13-FAEE17AF8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8D476341-AA0A-0586-D559-95A1C62617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011" y="3105841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5257761-A167-9754-A6FF-A0548D1095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Azure Networking and Routing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870166-0019-AEB8-8249-6D4F827279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Virtual WAN</a:t>
            </a:r>
          </a:p>
        </p:txBody>
      </p:sp>
    </p:spTree>
    <p:extLst>
      <p:ext uri="{BB962C8B-B14F-4D97-AF65-F5344CB8AC3E}">
        <p14:creationId xmlns:p14="http://schemas.microsoft.com/office/powerpoint/2010/main" val="40141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721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1,019,700+ Cartoon Man Stock Photos, Pictures &amp; Royalty-Free Images -  iStock | Cartoon man holding money, Cartoon man vector, Cartoon man walking">
            <a:extLst>
              <a:ext uri="{FF2B5EF4-FFF2-40B4-BE49-F238E27FC236}">
                <a16:creationId xmlns:a16="http://schemas.microsoft.com/office/drawing/2014/main" id="{A771073A-F5D8-7F36-9779-510B4BEE2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7141"/>
          <a:stretch>
            <a:fillRect/>
          </a:stretch>
        </p:blipFill>
        <p:spPr bwMode="auto">
          <a:xfrm>
            <a:off x="8323842" y="2348563"/>
            <a:ext cx="3323872" cy="3707679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028" name="Picture 4" descr="An illustration of a medieval man in a blue and orange robe 49613143 Vector  Art at Vecteezy">
            <a:extLst>
              <a:ext uri="{FF2B5EF4-FFF2-40B4-BE49-F238E27FC236}">
                <a16:creationId xmlns:a16="http://schemas.microsoft.com/office/drawing/2014/main" id="{E3A1C0A7-08E6-B7C8-F8F6-7E89212C9C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6" r="-1" b="6476"/>
          <a:stretch>
            <a:fillRect/>
          </a:stretch>
        </p:blipFill>
        <p:spPr bwMode="auto">
          <a:xfrm>
            <a:off x="4438918" y="2348564"/>
            <a:ext cx="3323872" cy="3707679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026" name="Picture 2" descr="Caveman Free Stock Photo - Public Domain Pictures">
            <a:extLst>
              <a:ext uri="{FF2B5EF4-FFF2-40B4-BE49-F238E27FC236}">
                <a16:creationId xmlns:a16="http://schemas.microsoft.com/office/drawing/2014/main" id="{1530373B-A255-C18A-75EC-11362EB1E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841"/>
          <a:stretch>
            <a:fillRect/>
          </a:stretch>
        </p:blipFill>
        <p:spPr bwMode="auto">
          <a:xfrm>
            <a:off x="544286" y="2348562"/>
            <a:ext cx="3323872" cy="370767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B0749-AF38-68E6-A0EE-D52A8FD95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0" y="264872"/>
            <a:ext cx="11496089" cy="454220"/>
          </a:xfrm>
        </p:spPr>
        <p:txBody>
          <a:bodyPr>
            <a:normAutofit/>
          </a:bodyPr>
          <a:lstStyle/>
          <a:p>
            <a:r>
              <a:rPr lang="en-US" sz="2600"/>
              <a:t>Azure Routing</a:t>
            </a:r>
          </a:p>
        </p:txBody>
      </p:sp>
      <p:sp>
        <p:nvSpPr>
          <p:cNvPr id="1035" name="Text Placeholder 5">
            <a:extLst>
              <a:ext uri="{FF2B5EF4-FFF2-40B4-BE49-F238E27FC236}">
                <a16:creationId xmlns:a16="http://schemas.microsoft.com/office/drawing/2014/main" id="{1AE119DE-C652-8E6E-F5F1-59B0C084C20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0574" y="1643271"/>
            <a:ext cx="3511296" cy="390798"/>
          </a:xfrm>
        </p:spPr>
        <p:txBody>
          <a:bodyPr/>
          <a:lstStyle/>
          <a:p>
            <a:r>
              <a:rPr lang="en-US" dirty="0"/>
              <a:t>User Defined</a:t>
            </a:r>
          </a:p>
        </p:txBody>
      </p:sp>
      <p:sp>
        <p:nvSpPr>
          <p:cNvPr id="1037" name="Text Placeholder 6">
            <a:extLst>
              <a:ext uri="{FF2B5EF4-FFF2-40B4-BE49-F238E27FC236}">
                <a16:creationId xmlns:a16="http://schemas.microsoft.com/office/drawing/2014/main" id="{46F5E89C-AB41-15FA-84FF-C761AC014B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0352" y="1643271"/>
            <a:ext cx="3511296" cy="390798"/>
          </a:xfrm>
        </p:spPr>
        <p:txBody>
          <a:bodyPr/>
          <a:lstStyle/>
          <a:p>
            <a:r>
              <a:rPr lang="en-US" dirty="0"/>
              <a:t>Azure Route Server</a:t>
            </a:r>
          </a:p>
        </p:txBody>
      </p:sp>
      <p:sp>
        <p:nvSpPr>
          <p:cNvPr id="1039" name="Text Placeholder 7">
            <a:extLst>
              <a:ext uri="{FF2B5EF4-FFF2-40B4-BE49-F238E27FC236}">
                <a16:creationId xmlns:a16="http://schemas.microsoft.com/office/drawing/2014/main" id="{DC299C92-1A91-A1FF-6026-E7145D7A1D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230130" y="1643271"/>
            <a:ext cx="3511296" cy="390798"/>
          </a:xfrm>
        </p:spPr>
        <p:txBody>
          <a:bodyPr/>
          <a:lstStyle/>
          <a:p>
            <a:r>
              <a:rPr lang="en-US" dirty="0"/>
              <a:t>Azure Virtual WAN</a:t>
            </a:r>
          </a:p>
        </p:txBody>
      </p:sp>
      <p:sp>
        <p:nvSpPr>
          <p:cNvPr id="1041" name="Content Placeholder 8">
            <a:extLst>
              <a:ext uri="{FF2B5EF4-FFF2-40B4-BE49-F238E27FC236}">
                <a16:creationId xmlns:a16="http://schemas.microsoft.com/office/drawing/2014/main" id="{35D4C881-C68C-9BA6-89FF-0D49AFD8A8B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14413"/>
            <a:ext cx="11325225" cy="328417"/>
          </a:xfrm>
        </p:spPr>
        <p:txBody>
          <a:bodyPr/>
          <a:lstStyle/>
          <a:p>
            <a:r>
              <a:rPr lang="en-US" dirty="0"/>
              <a:t>Other than Default Routing</a:t>
            </a:r>
          </a:p>
        </p:txBody>
      </p:sp>
    </p:spTree>
    <p:extLst>
      <p:ext uri="{BB962C8B-B14F-4D97-AF65-F5344CB8AC3E}">
        <p14:creationId xmlns:p14="http://schemas.microsoft.com/office/powerpoint/2010/main" val="376480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0CD8D1-6A64-4D7D-8036-F39C129BC6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012" y="1548063"/>
            <a:ext cx="5491163" cy="4624139"/>
          </a:xfrm>
        </p:spPr>
        <p:txBody>
          <a:bodyPr/>
          <a:lstStyle/>
          <a:p>
            <a:pPr marL="240665" indent="-227965">
              <a:lnSpc>
                <a:spcPts val="1595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latin typeface="Calibri"/>
                <a:cs typeface="Calibri"/>
              </a:rPr>
              <a:t>Simplifies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management</a:t>
            </a:r>
            <a:r>
              <a:rPr lang="en-US" spc="-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hub</a:t>
            </a:r>
            <a:r>
              <a:rPr lang="en-US" spc="-3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and</a:t>
            </a:r>
            <a:r>
              <a:rPr lang="en-US" spc="-3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spoke</a:t>
            </a:r>
            <a:r>
              <a:rPr lang="en-US" spc="-3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deployments</a:t>
            </a:r>
            <a:endParaRPr lang="en-US" dirty="0">
              <a:latin typeface="Calibri"/>
              <a:cs typeface="Calibri"/>
            </a:endParaRPr>
          </a:p>
          <a:p>
            <a:pPr marL="241300" marR="133350">
              <a:lnSpc>
                <a:spcPts val="1600"/>
              </a:lnSpc>
              <a:spcBef>
                <a:spcPts val="1440"/>
              </a:spcBef>
              <a:buFont typeface="Arial"/>
              <a:buChar char="•"/>
              <a:tabLst>
                <a:tab pos="241300" algn="l"/>
              </a:tabLst>
            </a:pPr>
            <a:r>
              <a:rPr lang="en-US" spc="-20" dirty="0">
                <a:latin typeface="Calibri"/>
                <a:cs typeface="Calibri"/>
              </a:rPr>
              <a:t>Large-</a:t>
            </a:r>
            <a:r>
              <a:rPr lang="en-US" dirty="0">
                <a:latin typeface="Calibri"/>
                <a:cs typeface="Calibri"/>
              </a:rPr>
              <a:t>scale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branch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connectivity</a:t>
            </a:r>
            <a:r>
              <a:rPr lang="en-US" spc="-1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with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VPN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and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Express Route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latin typeface="Calibri"/>
                <a:cs typeface="Calibri"/>
              </a:rPr>
              <a:t>Unified</a:t>
            </a:r>
            <a:r>
              <a:rPr lang="en-US" spc="-4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network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and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policy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management</a:t>
            </a:r>
          </a:p>
          <a:p>
            <a:pPr marL="240665" indent="-227965">
              <a:lnSpc>
                <a:spcPct val="100000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latin typeface="Calibri"/>
                <a:cs typeface="Calibri"/>
              </a:rPr>
              <a:t>Optimized</a:t>
            </a:r>
            <a:r>
              <a:rPr lang="en-US" spc="-4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routing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with Microsoft</a:t>
            </a:r>
            <a:r>
              <a:rPr lang="en-US" spc="-7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global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network</a:t>
            </a:r>
            <a:endParaRPr lang="en-US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Advanced</a:t>
            </a: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Routing</a:t>
            </a:r>
            <a:r>
              <a:rPr lang="en-US" spc="-1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–</a:t>
            </a:r>
            <a:r>
              <a:rPr lang="en-US" spc="-2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BGP</a:t>
            </a:r>
            <a:r>
              <a:rPr lang="en-US" spc="-3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dirty="0">
                <a:solidFill>
                  <a:srgbClr val="171717"/>
                </a:solidFill>
                <a:latin typeface="Calibri"/>
                <a:cs typeface="Calibri"/>
              </a:rPr>
              <a:t>and</a:t>
            </a:r>
            <a:r>
              <a:rPr lang="en-US" spc="-20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Routing</a:t>
            </a:r>
            <a:r>
              <a:rPr lang="en-US" spc="-15" dirty="0">
                <a:solidFill>
                  <a:srgbClr val="171717"/>
                </a:solidFill>
                <a:latin typeface="Calibri"/>
                <a:cs typeface="Calibri"/>
              </a:rPr>
              <a:t> </a:t>
            </a:r>
            <a:r>
              <a:rPr lang="en-US" spc="-10" dirty="0">
                <a:solidFill>
                  <a:srgbClr val="171717"/>
                </a:solidFill>
                <a:latin typeface="Calibri"/>
                <a:cs typeface="Calibri"/>
              </a:rPr>
              <a:t>Intent</a:t>
            </a:r>
          </a:p>
          <a:p>
            <a:pPr marL="240665" indent="-227965">
              <a:lnSpc>
                <a:spcPct val="100000"/>
              </a:lnSpc>
              <a:buFont typeface="Arial"/>
              <a:buChar char="•"/>
              <a:tabLst>
                <a:tab pos="240665" algn="l"/>
              </a:tabLst>
            </a:pPr>
            <a:r>
              <a:rPr lang="en-US" dirty="0">
                <a:latin typeface="Calibri"/>
                <a:cs typeface="Calibri"/>
              </a:rPr>
              <a:t>Integrates with</a:t>
            </a:r>
            <a:r>
              <a:rPr lang="en-US" spc="-4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Fortinet</a:t>
            </a:r>
            <a:r>
              <a:rPr lang="en-US" spc="-25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FortiGate</a:t>
            </a:r>
            <a:r>
              <a:rPr lang="en-US" spc="-3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solutions</a:t>
            </a:r>
            <a:r>
              <a:rPr lang="en-US" spc="-2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providing SD-</a:t>
            </a:r>
            <a:r>
              <a:rPr lang="en-US" spc="-20" dirty="0">
                <a:latin typeface="Calibri"/>
                <a:cs typeface="Calibri"/>
              </a:rPr>
              <a:t>WAN</a:t>
            </a:r>
            <a:r>
              <a:rPr lang="en-US" spc="-5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and</a:t>
            </a:r>
            <a:r>
              <a:rPr lang="en-US" spc="-1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NGFW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spc="-10" dirty="0">
                <a:latin typeface="Calibri"/>
                <a:cs typeface="Calibri"/>
              </a:rPr>
              <a:t>services</a:t>
            </a:r>
            <a:endParaRPr lang="en-US" dirty="0">
              <a:latin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44D0BF-0D43-22F0-4C08-E2652008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What</a:t>
            </a:r>
            <a:r>
              <a:rPr lang="en-US" spc="-114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is</a:t>
            </a:r>
            <a:r>
              <a:rPr lang="en-US" spc="-10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Azure</a:t>
            </a:r>
            <a:r>
              <a:rPr lang="en-US" spc="-95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Virtual</a:t>
            </a:r>
            <a:r>
              <a:rPr lang="en-US" spc="-110" dirty="0">
                <a:latin typeface="Calibri"/>
                <a:cs typeface="Calibri"/>
              </a:rPr>
              <a:t> </a:t>
            </a:r>
            <a:r>
              <a:rPr lang="en-US" spc="-25" dirty="0">
                <a:latin typeface="Calibri"/>
                <a:cs typeface="Calibri"/>
              </a:rPr>
              <a:t>WAN</a:t>
            </a:r>
            <a:endParaRPr lang="en-US" dirty="0"/>
          </a:p>
        </p:txBody>
      </p:sp>
      <p:pic>
        <p:nvPicPr>
          <p:cNvPr id="6" name="object 3">
            <a:extLst>
              <a:ext uri="{FF2B5EF4-FFF2-40B4-BE49-F238E27FC236}">
                <a16:creationId xmlns:a16="http://schemas.microsoft.com/office/drawing/2014/main" id="{B307C7AB-D633-861F-DB08-D4F3A93EC9B0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5844176" y="1548063"/>
            <a:ext cx="5819188" cy="447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01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661D37-2E98-17F2-0A8B-5FE78DD7B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3701D-A7F5-ED02-0AD8-41D6E68B3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0" dirty="0">
                <a:latin typeface="Calibri"/>
                <a:cs typeface="Calibri"/>
              </a:rPr>
              <a:t>FortiGate</a:t>
            </a:r>
            <a:r>
              <a:rPr lang="en-US" spc="-130" dirty="0">
                <a:latin typeface="Calibri"/>
                <a:cs typeface="Calibri"/>
              </a:rPr>
              <a:t> </a:t>
            </a:r>
            <a:r>
              <a:rPr lang="en-US" spc="-25" dirty="0">
                <a:latin typeface="Calibri"/>
                <a:cs typeface="Calibri"/>
              </a:rPr>
              <a:t>Integration</a:t>
            </a:r>
            <a:r>
              <a:rPr lang="en-US" spc="-14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with</a:t>
            </a:r>
            <a:r>
              <a:rPr lang="en-US" spc="-150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Azure</a:t>
            </a:r>
            <a:r>
              <a:rPr lang="en-US" spc="-150" dirty="0">
                <a:latin typeface="Calibri"/>
                <a:cs typeface="Calibri"/>
              </a:rPr>
              <a:t> </a:t>
            </a:r>
            <a:r>
              <a:rPr lang="en-US" spc="-20" dirty="0">
                <a:latin typeface="Calibri"/>
                <a:cs typeface="Calibri"/>
              </a:rPr>
              <a:t>VWAN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CC44E8-9943-0950-FD77-B8391AA63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5085" y="729191"/>
            <a:ext cx="5367755" cy="6035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bject 2">
            <a:extLst>
              <a:ext uri="{FF2B5EF4-FFF2-40B4-BE49-F238E27FC236}">
                <a16:creationId xmlns:a16="http://schemas.microsoft.com/office/drawing/2014/main" id="{C4B0D427-2713-87FD-6368-548F588359A3}"/>
              </a:ext>
            </a:extLst>
          </p:cNvPr>
          <p:cNvSpPr txBox="1"/>
          <p:nvPr/>
        </p:nvSpPr>
        <p:spPr>
          <a:xfrm>
            <a:off x="590499" y="1138173"/>
            <a:ext cx="467360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The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industry’s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first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fully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Integrated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network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virtual </a:t>
            </a:r>
            <a:r>
              <a:rPr sz="1800" dirty="0">
                <a:latin typeface="Calibri"/>
                <a:cs typeface="Calibri"/>
              </a:rPr>
              <a:t>appliance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providing</a:t>
            </a:r>
            <a:r>
              <a:rPr sz="1800" spc="31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Secure</a:t>
            </a:r>
            <a:r>
              <a:rPr sz="1800" b="1" spc="-85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SDWAN</a:t>
            </a:r>
            <a:r>
              <a:rPr sz="1800" b="1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b="1" spc="-20" dirty="0">
                <a:latin typeface="Calibri"/>
                <a:cs typeface="Calibri"/>
              </a:rPr>
              <a:t>Next </a:t>
            </a:r>
            <a:r>
              <a:rPr sz="1800" b="1" dirty="0">
                <a:latin typeface="Calibri"/>
                <a:cs typeface="Calibri"/>
              </a:rPr>
              <a:t>Generation</a:t>
            </a:r>
            <a:r>
              <a:rPr sz="1800" b="1" spc="-10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Firewall</a:t>
            </a:r>
            <a:r>
              <a:rPr sz="1800" b="1" spc="-100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Services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3E37B7D7-978B-F6A2-BD2C-96BEA33B757C}"/>
              </a:ext>
            </a:extLst>
          </p:cNvPr>
          <p:cNvSpPr txBox="1"/>
          <p:nvPr/>
        </p:nvSpPr>
        <p:spPr>
          <a:xfrm>
            <a:off x="590499" y="2252599"/>
            <a:ext cx="332486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Simple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structured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deployment</a:t>
            </a:r>
            <a:r>
              <a:rPr sz="1400" spc="-10" dirty="0">
                <a:latin typeface="Calibri"/>
                <a:cs typeface="Calibri"/>
              </a:rPr>
              <a:t> model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C9325A3B-9D3B-8822-CA46-9C8EB0CE411D}"/>
              </a:ext>
            </a:extLst>
          </p:cNvPr>
          <p:cNvSpPr txBox="1"/>
          <p:nvPr/>
        </p:nvSpPr>
        <p:spPr>
          <a:xfrm>
            <a:off x="1048003" y="2466568"/>
            <a:ext cx="3574415" cy="66548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Deployed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via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Azure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portal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Managed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service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SDWAN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and/or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NGFW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deployment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options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9A27789A-2F61-F926-3D6E-5D1B14FC6C55}"/>
              </a:ext>
            </a:extLst>
          </p:cNvPr>
          <p:cNvSpPr txBox="1"/>
          <p:nvPr/>
        </p:nvSpPr>
        <p:spPr>
          <a:xfrm>
            <a:off x="590499" y="3212414"/>
            <a:ext cx="254254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High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Availability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Resiliency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959C1EE2-1217-6343-CFCF-CDA629410E5F}"/>
              </a:ext>
            </a:extLst>
          </p:cNvPr>
          <p:cNvSpPr txBox="1"/>
          <p:nvPr/>
        </p:nvSpPr>
        <p:spPr>
          <a:xfrm>
            <a:off x="1048003" y="3533013"/>
            <a:ext cx="334391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Active-</a:t>
            </a:r>
            <a:r>
              <a:rPr sz="1400" dirty="0">
                <a:latin typeface="Calibri"/>
                <a:cs typeface="Calibri"/>
              </a:rPr>
              <a:t>Active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up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5</a:t>
            </a:r>
            <a:r>
              <a:rPr sz="1400" spc="-10" dirty="0">
                <a:latin typeface="Calibri"/>
                <a:cs typeface="Calibri"/>
              </a:rPr>
              <a:t> FortiGates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(NGFW)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2" name="object 7">
            <a:extLst>
              <a:ext uri="{FF2B5EF4-FFF2-40B4-BE49-F238E27FC236}">
                <a16:creationId xmlns:a16="http://schemas.microsoft.com/office/drawing/2014/main" id="{F1659F79-0CCA-1ED5-0691-D360BC994105}"/>
              </a:ext>
            </a:extLst>
          </p:cNvPr>
          <p:cNvSpPr txBox="1"/>
          <p:nvPr/>
        </p:nvSpPr>
        <p:spPr>
          <a:xfrm>
            <a:off x="590499" y="3746982"/>
            <a:ext cx="4865370" cy="1626235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Performance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Scale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Routing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Capabilities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Single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management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interface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FortiManager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Centralized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logging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FortiAnalyzer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Flexible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licensing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options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13" name="object 8">
            <a:extLst>
              <a:ext uri="{FF2B5EF4-FFF2-40B4-BE49-F238E27FC236}">
                <a16:creationId xmlns:a16="http://schemas.microsoft.com/office/drawing/2014/main" id="{4D1E95F3-ED83-CFEA-9775-15F892A5F29A}"/>
              </a:ext>
            </a:extLst>
          </p:cNvPr>
          <p:cNvSpPr txBox="1"/>
          <p:nvPr/>
        </p:nvSpPr>
        <p:spPr>
          <a:xfrm>
            <a:off x="1048003" y="5347512"/>
            <a:ext cx="1997075" cy="66548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20" dirty="0">
                <a:latin typeface="Calibri"/>
                <a:cs typeface="Calibri"/>
              </a:rPr>
              <a:t>BYOL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FortiFlex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70" dirty="0">
                <a:latin typeface="Calibri"/>
                <a:cs typeface="Calibri"/>
              </a:rPr>
              <a:t>PAYG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New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in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Q2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2024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5686EC5-D934-D24E-7F4D-6575196C8D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73" t="60302" r="51492" b="34227"/>
          <a:stretch>
            <a:fillRect/>
          </a:stretch>
        </p:blipFill>
        <p:spPr bwMode="auto">
          <a:xfrm>
            <a:off x="8785876" y="4521200"/>
            <a:ext cx="345424" cy="3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2406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A7C8583-1474-1D8B-5B91-CB467B33B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NGFW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SD-WAN &amp; NGFW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B66C7F-869C-4EF6-6347-B4777FA29D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054" y="4217679"/>
            <a:ext cx="7508931" cy="852988"/>
          </a:xfrm>
        </p:spPr>
        <p:txBody>
          <a:bodyPr/>
          <a:lstStyle/>
          <a:p>
            <a:r>
              <a:rPr lang="en-US" dirty="0"/>
              <a:t>Azure Marketplace Plan</a:t>
            </a:r>
          </a:p>
        </p:txBody>
      </p:sp>
    </p:spTree>
    <p:extLst>
      <p:ext uri="{BB962C8B-B14F-4D97-AF65-F5344CB8AC3E}">
        <p14:creationId xmlns:p14="http://schemas.microsoft.com/office/powerpoint/2010/main" val="317848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ADC03-222A-2653-EFE2-2C235894D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36CEC1-AFE1-9B7F-135D-ED648A867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NGFW</a:t>
            </a:r>
            <a:r>
              <a:rPr lang="en-US" u="sng" spc="-7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Only</a:t>
            </a:r>
            <a:r>
              <a:rPr lang="en-US" u="sng" spc="-5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-</a:t>
            </a:r>
            <a:r>
              <a:rPr lang="en-US" u="sng" spc="-7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Option</a:t>
            </a:r>
            <a:endParaRPr lang="en-US" dirty="0"/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054D14-B61C-B4D1-D718-1BC3BE5740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242" y="400094"/>
            <a:ext cx="4407864" cy="5839478"/>
          </a:xfrm>
          <a:prstGeom prst="rect">
            <a:avLst/>
          </a:prstGeom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1CD924C4-5B65-4625-94D6-D21014571BAC}"/>
              </a:ext>
            </a:extLst>
          </p:cNvPr>
          <p:cNvSpPr txBox="1"/>
          <p:nvPr/>
        </p:nvSpPr>
        <p:spPr>
          <a:xfrm>
            <a:off x="590499" y="1429257"/>
            <a:ext cx="358267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Inspects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East-West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Internet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bound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traffic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6503644B-F47B-0D22-DFAD-9A562ED2300D}"/>
              </a:ext>
            </a:extLst>
          </p:cNvPr>
          <p:cNvSpPr txBox="1"/>
          <p:nvPr/>
        </p:nvSpPr>
        <p:spPr>
          <a:xfrm>
            <a:off x="1048003" y="1642420"/>
            <a:ext cx="3977004" cy="986790"/>
          </a:xfrm>
          <a:prstGeom prst="rect">
            <a:avLst/>
          </a:prstGeom>
        </p:spPr>
        <p:txBody>
          <a:bodyPr vert="horz" wrap="square" lIns="0" tIns="120014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4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Network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inspection </a:t>
            </a:r>
            <a:r>
              <a:rPr sz="1400" dirty="0">
                <a:latin typeface="Calibri"/>
                <a:cs typeface="Calibri"/>
              </a:rPr>
              <a:t>across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VNETs </a:t>
            </a:r>
            <a:r>
              <a:rPr sz="1400" spc="-10" dirty="0">
                <a:latin typeface="Calibri"/>
                <a:cs typeface="Calibri"/>
              </a:rPr>
              <a:t>connected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25" dirty="0">
                <a:latin typeface="Calibri"/>
                <a:cs typeface="Calibri"/>
              </a:rPr>
              <a:t> the</a:t>
            </a:r>
            <a:endParaRPr sz="1400" dirty="0">
              <a:latin typeface="Calibri"/>
              <a:cs typeface="Calibri"/>
            </a:endParaRPr>
          </a:p>
          <a:p>
            <a:pPr marL="299085">
              <a:lnSpc>
                <a:spcPct val="100000"/>
              </a:lnSpc>
              <a:spcBef>
                <a:spcPts val="840"/>
              </a:spcBef>
            </a:pPr>
            <a:r>
              <a:rPr sz="1400" dirty="0">
                <a:latin typeface="Calibri"/>
                <a:cs typeface="Calibri"/>
              </a:rPr>
              <a:t>Virtual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WAN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Internet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bound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traffic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inspection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7E0BBB33-2B2B-786A-EF56-D73C75914876}"/>
              </a:ext>
            </a:extLst>
          </p:cNvPr>
          <p:cNvSpPr txBox="1"/>
          <p:nvPr/>
        </p:nvSpPr>
        <p:spPr>
          <a:xfrm>
            <a:off x="590499" y="2603728"/>
            <a:ext cx="4865370" cy="2266315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High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Availability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resiliency</a:t>
            </a:r>
            <a:endParaRPr sz="1400" dirty="0">
              <a:latin typeface="Calibri"/>
              <a:cs typeface="Calibri"/>
            </a:endParaRPr>
          </a:p>
          <a:p>
            <a:pPr marL="756285" lvl="1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756285" algn="l"/>
              </a:tabLst>
            </a:pPr>
            <a:r>
              <a:rPr sz="1400" spc="-10" dirty="0">
                <a:latin typeface="Calibri"/>
                <a:cs typeface="Calibri"/>
              </a:rPr>
              <a:t>Active-</a:t>
            </a:r>
            <a:r>
              <a:rPr sz="1400" dirty="0">
                <a:latin typeface="Calibri"/>
                <a:cs typeface="Calibri"/>
              </a:rPr>
              <a:t>Active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-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supports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up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5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VMs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lang="en-US" sz="1400" spc="-20" dirty="0">
                <a:latin typeface="Calibri"/>
                <a:cs typeface="Calibri"/>
              </a:rPr>
              <a:t>4</a:t>
            </a:r>
            <a:r>
              <a:rPr sz="1400" dirty="0">
                <a:latin typeface="Calibri"/>
                <a:cs typeface="Calibri"/>
              </a:rPr>
              <a:t>0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Gbps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Performance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Scale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Routing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Capabilities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Single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management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interface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FortiManager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Centralized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logging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FortiAnalyzer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Flexible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licensing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options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15" name="object 5">
            <a:extLst>
              <a:ext uri="{FF2B5EF4-FFF2-40B4-BE49-F238E27FC236}">
                <a16:creationId xmlns:a16="http://schemas.microsoft.com/office/drawing/2014/main" id="{75D0010E-2A50-10DB-ACD6-4E8562BEBE6E}"/>
              </a:ext>
            </a:extLst>
          </p:cNvPr>
          <p:cNvSpPr txBox="1"/>
          <p:nvPr/>
        </p:nvSpPr>
        <p:spPr>
          <a:xfrm>
            <a:off x="1048003" y="4844643"/>
            <a:ext cx="1997075" cy="66548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20" dirty="0">
                <a:latin typeface="Calibri"/>
                <a:cs typeface="Calibri"/>
              </a:rPr>
              <a:t>BYOL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FortiFlex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70" dirty="0">
                <a:latin typeface="Calibri"/>
                <a:cs typeface="Calibri"/>
              </a:rPr>
              <a:t>PAYG</a:t>
            </a:r>
            <a:r>
              <a:rPr sz="1400" spc="-5" dirty="0">
                <a:latin typeface="Calibri"/>
                <a:cs typeface="Calibri"/>
              </a:rPr>
              <a:t> 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0363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F51C3-60B8-B01E-6B60-1B0BB2537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562617-96A8-FA4F-C8D1-712C5814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u="sng" spc="-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SDWAN</a:t>
            </a:r>
            <a:r>
              <a:rPr lang="en-US" u="sng" spc="-8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&amp;</a:t>
            </a:r>
            <a:r>
              <a:rPr lang="en-US" u="sng" spc="-8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NGFW</a:t>
            </a:r>
            <a:r>
              <a:rPr lang="en-US" u="sng" spc="-6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-</a:t>
            </a:r>
            <a:r>
              <a:rPr lang="en-US" u="sng" spc="-7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lang="en-US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Option</a:t>
            </a:r>
            <a:endParaRPr lang="en-US" dirty="0">
              <a:latin typeface="Calibri"/>
              <a:cs typeface="Calibri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A816A6C-791C-BC32-68BC-32341FAA2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903" y="0"/>
            <a:ext cx="4798959" cy="6593128"/>
          </a:xfrm>
          <a:prstGeom prst="rect">
            <a:avLst/>
          </a:prstGeom>
        </p:spPr>
      </p:pic>
      <p:sp>
        <p:nvSpPr>
          <p:cNvPr id="7" name="object 2">
            <a:extLst>
              <a:ext uri="{FF2B5EF4-FFF2-40B4-BE49-F238E27FC236}">
                <a16:creationId xmlns:a16="http://schemas.microsoft.com/office/drawing/2014/main" id="{B837113D-2974-7F16-F406-77DCE84E1B23}"/>
              </a:ext>
            </a:extLst>
          </p:cNvPr>
          <p:cNvSpPr txBox="1"/>
          <p:nvPr/>
        </p:nvSpPr>
        <p:spPr>
          <a:xfrm>
            <a:off x="904138" y="1448155"/>
            <a:ext cx="4476750" cy="1626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50000"/>
              </a:lnSpc>
              <a:spcBef>
                <a:spcPts val="10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North-</a:t>
            </a:r>
            <a:r>
              <a:rPr sz="1400" dirty="0">
                <a:latin typeface="Calibri"/>
                <a:cs typeface="Calibri"/>
              </a:rPr>
              <a:t>South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inspection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traffic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destined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0" dirty="0">
                <a:latin typeface="Calibri"/>
                <a:cs typeface="Calibri"/>
              </a:rPr>
              <a:t> Internet </a:t>
            </a:r>
            <a:r>
              <a:rPr sz="1400" dirty="0">
                <a:latin typeface="Calibri"/>
                <a:cs typeface="Calibri"/>
              </a:rPr>
              <a:t>or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 </a:t>
            </a:r>
            <a:r>
              <a:rPr sz="1400" spc="-20" dirty="0">
                <a:latin typeface="Calibri"/>
                <a:cs typeface="Calibri"/>
              </a:rPr>
              <a:t>SDWAN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connected </a:t>
            </a:r>
            <a:r>
              <a:rPr sz="1400" dirty="0">
                <a:latin typeface="Calibri"/>
                <a:cs typeface="Calibri"/>
              </a:rPr>
              <a:t>networks.</a:t>
            </a:r>
            <a:r>
              <a:rPr sz="1400" spc="2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(See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&amp;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green traffic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flows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on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0" dirty="0">
                <a:latin typeface="Calibri"/>
                <a:cs typeface="Calibri"/>
              </a:rPr>
              <a:t> diagram)</a:t>
            </a:r>
            <a:endParaRPr sz="1400">
              <a:latin typeface="Calibri"/>
              <a:cs typeface="Calibri"/>
            </a:endParaRPr>
          </a:p>
          <a:p>
            <a:pPr marL="299085" marR="266700" indent="-287020">
              <a:lnSpc>
                <a:spcPct val="150000"/>
              </a:lnSpc>
              <a:buFont typeface="Courier New"/>
              <a:buChar char="o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Inspection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across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vNETs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connected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virtual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WAN </a:t>
            </a:r>
            <a:r>
              <a:rPr sz="1400" dirty="0">
                <a:latin typeface="Calibri"/>
                <a:cs typeface="Calibri"/>
              </a:rPr>
              <a:t>(See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blue </a:t>
            </a:r>
            <a:r>
              <a:rPr sz="1400" spc="-10" dirty="0">
                <a:latin typeface="Calibri"/>
                <a:cs typeface="Calibri"/>
              </a:rPr>
              <a:t>traffic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flow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on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0" dirty="0">
                <a:latin typeface="Calibri"/>
                <a:cs typeface="Calibri"/>
              </a:rPr>
              <a:t> diagram)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1C21A4EA-D752-CC01-1E18-68DE4FA6C8DC}"/>
              </a:ext>
            </a:extLst>
          </p:cNvPr>
          <p:cNvSpPr txBox="1"/>
          <p:nvPr/>
        </p:nvSpPr>
        <p:spPr>
          <a:xfrm>
            <a:off x="446633" y="3154807"/>
            <a:ext cx="250253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High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Availability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resiliency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F5F301EE-20DF-0DEA-6D29-01C0EF1C5E2A}"/>
              </a:ext>
            </a:extLst>
          </p:cNvPr>
          <p:cNvSpPr txBox="1"/>
          <p:nvPr/>
        </p:nvSpPr>
        <p:spPr>
          <a:xfrm>
            <a:off x="904138" y="3474846"/>
            <a:ext cx="3564254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Active-</a:t>
            </a:r>
            <a:r>
              <a:rPr sz="1400" dirty="0">
                <a:latin typeface="Calibri"/>
                <a:cs typeface="Calibri"/>
              </a:rPr>
              <a:t>Active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supports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2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VMs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up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10Gbps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38DD534B-B84C-6137-0595-F0B0803C8C86}"/>
              </a:ext>
            </a:extLst>
          </p:cNvPr>
          <p:cNvSpPr txBox="1"/>
          <p:nvPr/>
        </p:nvSpPr>
        <p:spPr>
          <a:xfrm>
            <a:off x="446633" y="3688562"/>
            <a:ext cx="4865370" cy="1626235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Performance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Scale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Routing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Capabilities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Single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management</a:t>
            </a:r>
            <a:r>
              <a:rPr sz="1400" spc="1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interface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FortiManager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 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spc="-10" dirty="0">
                <a:latin typeface="Calibri"/>
                <a:cs typeface="Calibri"/>
              </a:rPr>
              <a:t>Centralized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logging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FortiAnalyzer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–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Appliance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VM</a:t>
            </a:r>
            <a:endParaRPr sz="140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9085" algn="l"/>
              </a:tabLst>
            </a:pPr>
            <a:r>
              <a:rPr sz="1400" dirty="0">
                <a:latin typeface="Calibri"/>
                <a:cs typeface="Calibri"/>
              </a:rPr>
              <a:t>Flexible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licensing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options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09FC5993-2CAC-EEA3-E1DA-FDDA2DF744F8}"/>
              </a:ext>
            </a:extLst>
          </p:cNvPr>
          <p:cNvSpPr txBox="1"/>
          <p:nvPr/>
        </p:nvSpPr>
        <p:spPr>
          <a:xfrm>
            <a:off x="904138" y="5288514"/>
            <a:ext cx="1997075" cy="666750"/>
          </a:xfrm>
          <a:prstGeom prst="rect">
            <a:avLst/>
          </a:prstGeom>
        </p:spPr>
        <p:txBody>
          <a:bodyPr vert="horz" wrap="square" lIns="0" tIns="120014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44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20" dirty="0">
                <a:latin typeface="Calibri"/>
                <a:cs typeface="Calibri"/>
              </a:rPr>
              <a:t>BYOL </a:t>
            </a:r>
            <a:r>
              <a:rPr sz="1400" dirty="0">
                <a:latin typeface="Calibri"/>
                <a:cs typeface="Calibri"/>
              </a:rPr>
              <a:t>/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FortiFlex</a:t>
            </a:r>
            <a:endParaRPr sz="14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840"/>
              </a:spcBef>
              <a:buFont typeface="Courier New"/>
              <a:buChar char="o"/>
              <a:tabLst>
                <a:tab pos="299085" algn="l"/>
              </a:tabLst>
            </a:pPr>
            <a:r>
              <a:rPr sz="1400" spc="-75" dirty="0">
                <a:latin typeface="Calibri"/>
                <a:cs typeface="Calibri"/>
              </a:rPr>
              <a:t>PAYG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1076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C0EBE6-2689-AAEE-F7CC-A7EFD035B6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Order Types in VWAN</a:t>
            </a:r>
          </a:p>
        </p:txBody>
      </p:sp>
    </p:spTree>
    <p:extLst>
      <p:ext uri="{BB962C8B-B14F-4D97-AF65-F5344CB8AC3E}">
        <p14:creationId xmlns:p14="http://schemas.microsoft.com/office/powerpoint/2010/main" val="256973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Fortinet Master Template">
  <a:themeElements>
    <a:clrScheme name="Fortinet 1">
      <a:dk1>
        <a:srgbClr val="000000"/>
      </a:dk1>
      <a:lt1>
        <a:srgbClr val="FFFFFF"/>
      </a:lt1>
      <a:dk2>
        <a:srgbClr val="B3B3B3"/>
      </a:dk2>
      <a:lt2>
        <a:srgbClr val="F0F0F0"/>
      </a:lt2>
      <a:accent1>
        <a:srgbClr val="3BB17E"/>
      </a:accent1>
      <a:accent2>
        <a:srgbClr val="2CCCD3"/>
      </a:accent2>
      <a:accent3>
        <a:srgbClr val="307FE2"/>
      </a:accent3>
      <a:accent4>
        <a:srgbClr val="9063CD"/>
      </a:accent4>
      <a:accent5>
        <a:srgbClr val="A2B2C8"/>
      </a:accent5>
      <a:accent6>
        <a:srgbClr val="DA291C"/>
      </a:accent6>
      <a:hlink>
        <a:srgbClr val="0081E9"/>
      </a:hlink>
      <a:folHlink>
        <a:srgbClr val="307F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TNT_PPT_16x9_Light_Template(1)" id="{0B032D1B-031F-E14E-A8F4-01897A9EE432}" vid="{9AB235A3-EACC-6B44-BCC7-4286017544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f3751e8-d94e-4400-a19e-5d34a3135d0b">
      <Terms xmlns="http://schemas.microsoft.com/office/infopath/2007/PartnerControls"/>
    </lcf76f155ced4ddcb4097134ff3c332f>
    <TaxCatchAll xmlns="8fad9d30-9f9a-42c5-98b4-0c041e389d6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B5A8D704ECC34AB5517DE914EBD4DC" ma:contentTypeVersion="17" ma:contentTypeDescription="Create a new document." ma:contentTypeScope="" ma:versionID="364b0803758a68c99246b1f43f29a9b2">
  <xsd:schema xmlns:xsd="http://www.w3.org/2001/XMLSchema" xmlns:xs="http://www.w3.org/2001/XMLSchema" xmlns:p="http://schemas.microsoft.com/office/2006/metadata/properties" xmlns:ns2="df3751e8-d94e-4400-a19e-5d34a3135d0b" xmlns:ns3="8fad9d30-9f9a-42c5-98b4-0c041e389d6f" targetNamespace="http://schemas.microsoft.com/office/2006/metadata/properties" ma:root="true" ma:fieldsID="e7954825cda4bfa26c68f49c9ce67e2b" ns2:_="" ns3:_="">
    <xsd:import namespace="df3751e8-d94e-4400-a19e-5d34a3135d0b"/>
    <xsd:import namespace="8fad9d30-9f9a-42c5-98b4-0c041e389d6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3751e8-d94e-4400-a19e-5d34a3135d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437c7e1d-08f1-45b1-b725-95e43607a74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ad9d30-9f9a-42c5-98b4-0c041e389d6f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3312bf7d-8991-43b2-a62b-96146398afce}" ma:internalName="TaxCatchAll" ma:showField="CatchAllData" ma:web="8fad9d30-9f9a-42c5-98b4-0c041e389d6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11598AE-A02F-43E4-9A59-27737F958A1C}">
  <ds:schemaRefs>
    <ds:schemaRef ds:uri="8fad9d30-9f9a-42c5-98b4-0c041e389d6f"/>
    <ds:schemaRef ds:uri="df3751e8-d94e-4400-a19e-5d34a3135d0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19356B7-1A20-4EAE-B063-F690BE16BB2A}">
  <ds:schemaRefs>
    <ds:schemaRef ds:uri="8fad9d30-9f9a-42c5-98b4-0c041e389d6f"/>
    <ds:schemaRef ds:uri="df3751e8-d94e-4400-a19e-5d34a3135d0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855CE08-B3DC-4F49-B465-298D743FF1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458</TotalTime>
  <Words>589</Words>
  <Application>Microsoft Macintosh PowerPoint</Application>
  <PresentationFormat>Widescreen</PresentationFormat>
  <Paragraphs>146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Aptos</vt:lpstr>
      <vt:lpstr>Arial</vt:lpstr>
      <vt:lpstr>Calibri</vt:lpstr>
      <vt:lpstr>Courier New</vt:lpstr>
      <vt:lpstr>Inter Light</vt:lpstr>
      <vt:lpstr>Wingdings</vt:lpstr>
      <vt:lpstr>1_Fortinet Master Template</vt:lpstr>
      <vt:lpstr>Public Cloud 202: Azure VWAN Internet Inbound</vt:lpstr>
      <vt:lpstr>Azure Virtual WAN</vt:lpstr>
      <vt:lpstr>Azure Routing</vt:lpstr>
      <vt:lpstr>What is Azure Virtual WAN</vt:lpstr>
      <vt:lpstr>FortiGate Integration with Azure VWAN</vt:lpstr>
      <vt:lpstr>Azure Marketplace Plan</vt:lpstr>
      <vt:lpstr>NGFW Only - Option</vt:lpstr>
      <vt:lpstr>SDWAN &amp; NGFW - Option</vt:lpstr>
      <vt:lpstr>Order Types in VWAN</vt:lpstr>
      <vt:lpstr>NGFW Only – Scale Units</vt:lpstr>
      <vt:lpstr>SDWAN &amp; NGFW – Scale Units</vt:lpstr>
      <vt:lpstr>Lab Overview</vt:lpstr>
      <vt:lpstr>5x columns</vt:lpstr>
      <vt:lpstr>Virtual WAN Components – Virtual WAN</vt:lpstr>
      <vt:lpstr>Virtual WAN Components – Virtual Hub</vt:lpstr>
      <vt:lpstr>Virtual WAN Components – Virtual Networks</vt:lpstr>
      <vt:lpstr>Virtual WAN Components – FortiGate NVA</vt:lpstr>
      <vt:lpstr>Questions</vt:lpstr>
      <vt:lpstr>Getting Started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Ruoting Zhao</dc:creator>
  <cp:keywords/>
  <dc:description/>
  <cp:lastModifiedBy>John McDonough</cp:lastModifiedBy>
  <cp:revision>4</cp:revision>
  <dcterms:created xsi:type="dcterms:W3CDTF">2022-02-14T23:16:15Z</dcterms:created>
  <dcterms:modified xsi:type="dcterms:W3CDTF">2025-11-14T20:41:42Z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0x01010064B5A8D704ECC34AB5517DE914EBD4DC</vt:lpwstr>
  </property>
  <property fmtid="{D5CDD505-2E9C-101B-9397-08002B2CF9AE}" pid="3" name="MediaServiceImageTags">
    <vt:lpwstr/>
  </property>
</Properties>
</file>

<file path=docProps/thumbnail.jpeg>
</file>